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60" r:id="rId5"/>
    <p:sldId id="261" r:id="rId6"/>
    <p:sldId id="273" r:id="rId7"/>
    <p:sldId id="268" r:id="rId8"/>
    <p:sldId id="269" r:id="rId9"/>
    <p:sldId id="270" r:id="rId10"/>
    <p:sldId id="275" r:id="rId11"/>
    <p:sldId id="277" r:id="rId12"/>
    <p:sldId id="278" r:id="rId13"/>
    <p:sldId id="282" r:id="rId14"/>
    <p:sldId id="279" r:id="rId15"/>
    <p:sldId id="291" r:id="rId16"/>
    <p:sldId id="284" r:id="rId17"/>
    <p:sldId id="285" r:id="rId18"/>
    <p:sldId id="286" r:id="rId19"/>
    <p:sldId id="287" r:id="rId20"/>
    <p:sldId id="288" r:id="rId21"/>
    <p:sldId id="289" r:id="rId22"/>
    <p:sldId id="290" r:id="rId23"/>
    <p:sldId id="283" r:id="rId24"/>
    <p:sldId id="292" r:id="rId25"/>
    <p:sldId id="293" r:id="rId26"/>
    <p:sldId id="271"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84" d="100"/>
          <a:sy n="84"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WDESH FDO" userId="6e2b4c42d4d00635" providerId="LiveId" clId="{EF49C46B-DA4A-49EF-80AE-5C531BB4E538}"/>
    <pc:docChg chg="undo custSel addSld delSld modSld">
      <pc:chgData name="AWDESH FDO" userId="6e2b4c42d4d00635" providerId="LiveId" clId="{EF49C46B-DA4A-49EF-80AE-5C531BB4E538}" dt="2024-11-12T13:14:17.519" v="478"/>
      <pc:docMkLst>
        <pc:docMk/>
      </pc:docMkLst>
      <pc:sldChg chg="modSp mod">
        <pc:chgData name="AWDESH FDO" userId="6e2b4c42d4d00635" providerId="LiveId" clId="{EF49C46B-DA4A-49EF-80AE-5C531BB4E538}" dt="2024-11-12T12:27:02.449" v="197" actId="2711"/>
        <pc:sldMkLst>
          <pc:docMk/>
          <pc:sldMk cId="4231275488" sldId="259"/>
        </pc:sldMkLst>
      </pc:sldChg>
      <pc:sldChg chg="modSp mod">
        <pc:chgData name="AWDESH FDO" userId="6e2b4c42d4d00635" providerId="LiveId" clId="{EF49C46B-DA4A-49EF-80AE-5C531BB4E538}" dt="2024-11-12T12:28:52.558" v="204" actId="20577"/>
        <pc:sldMkLst>
          <pc:docMk/>
          <pc:sldMk cId="1082645265" sldId="260"/>
        </pc:sldMkLst>
      </pc:sldChg>
      <pc:sldChg chg="modSp mod">
        <pc:chgData name="AWDESH FDO" userId="6e2b4c42d4d00635" providerId="LiveId" clId="{EF49C46B-DA4A-49EF-80AE-5C531BB4E538}" dt="2024-11-12T12:51:00.797" v="281" actId="403"/>
        <pc:sldMkLst>
          <pc:docMk/>
          <pc:sldMk cId="1778938435" sldId="261"/>
        </pc:sldMkLst>
      </pc:sldChg>
      <pc:sldChg chg="modSp mod">
        <pc:chgData name="AWDESH FDO" userId="6e2b4c42d4d00635" providerId="LiveId" clId="{EF49C46B-DA4A-49EF-80AE-5C531BB4E538}" dt="2024-11-12T12:38:41.054" v="229" actId="20577"/>
        <pc:sldMkLst>
          <pc:docMk/>
          <pc:sldMk cId="1928215921" sldId="268"/>
        </pc:sldMkLst>
      </pc:sldChg>
      <pc:sldChg chg="modSp mod">
        <pc:chgData name="AWDESH FDO" userId="6e2b4c42d4d00635" providerId="LiveId" clId="{EF49C46B-DA4A-49EF-80AE-5C531BB4E538}" dt="2024-11-12T12:46:58.565" v="266" actId="20577"/>
        <pc:sldMkLst>
          <pc:docMk/>
          <pc:sldMk cId="1907676581" sldId="269"/>
        </pc:sldMkLst>
      </pc:sldChg>
      <pc:sldChg chg="addSp delSp modSp mod">
        <pc:chgData name="AWDESH FDO" userId="6e2b4c42d4d00635" providerId="LiveId" clId="{EF49C46B-DA4A-49EF-80AE-5C531BB4E538}" dt="2024-11-12T13:14:17.519" v="478"/>
        <pc:sldMkLst>
          <pc:docMk/>
          <pc:sldMk cId="3108822160" sldId="270"/>
        </pc:sldMkLst>
      </pc:sldChg>
      <pc:sldChg chg="modSp mod">
        <pc:chgData name="AWDESH FDO" userId="6e2b4c42d4d00635" providerId="LiveId" clId="{EF49C46B-DA4A-49EF-80AE-5C531BB4E538}" dt="2024-11-12T11:43:02.350" v="53" actId="404"/>
        <pc:sldMkLst>
          <pc:docMk/>
          <pc:sldMk cId="792844702" sldId="271"/>
        </pc:sldMkLst>
      </pc:sldChg>
      <pc:sldChg chg="modSp mod">
        <pc:chgData name="AWDESH FDO" userId="6e2b4c42d4d00635" providerId="LiveId" clId="{EF49C46B-DA4A-49EF-80AE-5C531BB4E538}" dt="2024-11-12T11:43:13.196" v="55" actId="2711"/>
        <pc:sldMkLst>
          <pc:docMk/>
          <pc:sldMk cId="1524691278" sldId="272"/>
        </pc:sldMkLst>
      </pc:sldChg>
      <pc:sldChg chg="modSp mod">
        <pc:chgData name="AWDESH FDO" userId="6e2b4c42d4d00635" providerId="LiveId" clId="{EF49C46B-DA4A-49EF-80AE-5C531BB4E538}" dt="2024-11-12T12:50:55.267" v="280" actId="403"/>
        <pc:sldMkLst>
          <pc:docMk/>
          <pc:sldMk cId="2881192173" sldId="273"/>
        </pc:sldMkLst>
      </pc:sldChg>
      <pc:sldChg chg="modSp mod">
        <pc:chgData name="AWDESH FDO" userId="6e2b4c42d4d00635" providerId="LiveId" clId="{EF49C46B-DA4A-49EF-80AE-5C531BB4E538}" dt="2024-11-12T11:40:26.576" v="19" actId="2711"/>
        <pc:sldMkLst>
          <pc:docMk/>
          <pc:sldMk cId="1565634464" sldId="275"/>
        </pc:sldMkLst>
      </pc:sldChg>
      <pc:sldChg chg="modSp mod">
        <pc:chgData name="AWDESH FDO" userId="6e2b4c42d4d00635" providerId="LiveId" clId="{EF49C46B-DA4A-49EF-80AE-5C531BB4E538}" dt="2024-11-12T11:40:35.562" v="21" actId="2711"/>
        <pc:sldMkLst>
          <pc:docMk/>
          <pc:sldMk cId="2471512271" sldId="277"/>
        </pc:sldMkLst>
      </pc:sldChg>
      <pc:sldChg chg="modSp mod">
        <pc:chgData name="AWDESH FDO" userId="6e2b4c42d4d00635" providerId="LiveId" clId="{EF49C46B-DA4A-49EF-80AE-5C531BB4E538}" dt="2024-11-12T11:40:45.617" v="23" actId="2711"/>
        <pc:sldMkLst>
          <pc:docMk/>
          <pc:sldMk cId="4007567730" sldId="278"/>
        </pc:sldMkLst>
      </pc:sldChg>
      <pc:sldChg chg="modSp mod">
        <pc:chgData name="AWDESH FDO" userId="6e2b4c42d4d00635" providerId="LiveId" clId="{EF49C46B-DA4A-49EF-80AE-5C531BB4E538}" dt="2024-11-12T11:41:05.912" v="27" actId="404"/>
        <pc:sldMkLst>
          <pc:docMk/>
          <pc:sldMk cId="2650875023" sldId="279"/>
        </pc:sldMkLst>
      </pc:sldChg>
      <pc:sldChg chg="delSp modSp del mod">
        <pc:chgData name="AWDESH FDO" userId="6e2b4c42d4d00635" providerId="LiveId" clId="{EF49C46B-DA4A-49EF-80AE-5C531BB4E538}" dt="2024-11-12T12:40:42.210" v="233" actId="47"/>
        <pc:sldMkLst>
          <pc:docMk/>
          <pc:sldMk cId="3293186869" sldId="281"/>
        </pc:sldMkLst>
      </pc:sldChg>
      <pc:sldChg chg="modSp mod">
        <pc:chgData name="AWDESH FDO" userId="6e2b4c42d4d00635" providerId="LiveId" clId="{EF49C46B-DA4A-49EF-80AE-5C531BB4E538}" dt="2024-11-12T12:56:01.306" v="287" actId="1076"/>
        <pc:sldMkLst>
          <pc:docMk/>
          <pc:sldMk cId="3056308678" sldId="282"/>
        </pc:sldMkLst>
      </pc:sldChg>
      <pc:sldChg chg="modSp mod">
        <pc:chgData name="AWDESH FDO" userId="6e2b4c42d4d00635" providerId="LiveId" clId="{EF49C46B-DA4A-49EF-80AE-5C531BB4E538}" dt="2024-11-12T11:42:23.041" v="45" actId="2711"/>
        <pc:sldMkLst>
          <pc:docMk/>
          <pc:sldMk cId="2704585672" sldId="283"/>
        </pc:sldMkLst>
      </pc:sldChg>
      <pc:sldChg chg="modSp mod">
        <pc:chgData name="AWDESH FDO" userId="6e2b4c42d4d00635" providerId="LiveId" clId="{EF49C46B-DA4A-49EF-80AE-5C531BB4E538}" dt="2024-11-12T11:41:26.848" v="31" actId="404"/>
        <pc:sldMkLst>
          <pc:docMk/>
          <pc:sldMk cId="3611766825" sldId="284"/>
        </pc:sldMkLst>
      </pc:sldChg>
      <pc:sldChg chg="modSp mod">
        <pc:chgData name="AWDESH FDO" userId="6e2b4c42d4d00635" providerId="LiveId" clId="{EF49C46B-DA4A-49EF-80AE-5C531BB4E538}" dt="2024-11-12T11:41:34.684" v="33" actId="404"/>
        <pc:sldMkLst>
          <pc:docMk/>
          <pc:sldMk cId="3781271396" sldId="285"/>
        </pc:sldMkLst>
      </pc:sldChg>
      <pc:sldChg chg="modSp mod">
        <pc:chgData name="AWDESH FDO" userId="6e2b4c42d4d00635" providerId="LiveId" clId="{EF49C46B-DA4A-49EF-80AE-5C531BB4E538}" dt="2024-11-12T11:41:42.638" v="35" actId="404"/>
        <pc:sldMkLst>
          <pc:docMk/>
          <pc:sldMk cId="3270766498" sldId="286"/>
        </pc:sldMkLst>
      </pc:sldChg>
      <pc:sldChg chg="modSp mod">
        <pc:chgData name="AWDESH FDO" userId="6e2b4c42d4d00635" providerId="LiveId" clId="{EF49C46B-DA4A-49EF-80AE-5C531BB4E538}" dt="2024-11-12T11:41:50.240" v="37" actId="404"/>
        <pc:sldMkLst>
          <pc:docMk/>
          <pc:sldMk cId="2532462621" sldId="287"/>
        </pc:sldMkLst>
      </pc:sldChg>
      <pc:sldChg chg="modSp mod">
        <pc:chgData name="AWDESH FDO" userId="6e2b4c42d4d00635" providerId="LiveId" clId="{EF49C46B-DA4A-49EF-80AE-5C531BB4E538}" dt="2024-11-12T11:41:58.398" v="39" actId="404"/>
        <pc:sldMkLst>
          <pc:docMk/>
          <pc:sldMk cId="3102203671" sldId="288"/>
        </pc:sldMkLst>
      </pc:sldChg>
      <pc:sldChg chg="modSp mod">
        <pc:chgData name="AWDESH FDO" userId="6e2b4c42d4d00635" providerId="LiveId" clId="{EF49C46B-DA4A-49EF-80AE-5C531BB4E538}" dt="2024-11-12T11:42:05.544" v="41" actId="404"/>
        <pc:sldMkLst>
          <pc:docMk/>
          <pc:sldMk cId="2626738058" sldId="289"/>
        </pc:sldMkLst>
      </pc:sldChg>
      <pc:sldChg chg="modSp mod">
        <pc:chgData name="AWDESH FDO" userId="6e2b4c42d4d00635" providerId="LiveId" clId="{EF49C46B-DA4A-49EF-80AE-5C531BB4E538}" dt="2024-11-12T11:42:13.454" v="43" actId="404"/>
        <pc:sldMkLst>
          <pc:docMk/>
          <pc:sldMk cId="2268637866" sldId="290"/>
        </pc:sldMkLst>
      </pc:sldChg>
      <pc:sldChg chg="modSp mod">
        <pc:chgData name="AWDESH FDO" userId="6e2b4c42d4d00635" providerId="LiveId" clId="{EF49C46B-DA4A-49EF-80AE-5C531BB4E538}" dt="2024-11-12T11:41:17.625" v="29" actId="404"/>
        <pc:sldMkLst>
          <pc:docMk/>
          <pc:sldMk cId="2566623338" sldId="291"/>
        </pc:sldMkLst>
      </pc:sldChg>
      <pc:sldChg chg="modSp mod">
        <pc:chgData name="AWDESH FDO" userId="6e2b4c42d4d00635" providerId="LiveId" clId="{EF49C46B-DA4A-49EF-80AE-5C531BB4E538}" dt="2024-11-12T11:42:33.575" v="47" actId="404"/>
        <pc:sldMkLst>
          <pc:docMk/>
          <pc:sldMk cId="428589197" sldId="292"/>
        </pc:sldMkLst>
      </pc:sldChg>
      <pc:sldChg chg="modSp mod">
        <pc:chgData name="AWDESH FDO" userId="6e2b4c42d4d00635" providerId="LiveId" clId="{EF49C46B-DA4A-49EF-80AE-5C531BB4E538}" dt="2024-11-12T11:42:42.761" v="49" actId="404"/>
        <pc:sldMkLst>
          <pc:docMk/>
          <pc:sldMk cId="3725251321" sldId="293"/>
        </pc:sldMkLst>
      </pc:sldChg>
      <pc:sldChg chg="modSp add del mod">
        <pc:chgData name="AWDESH FDO" userId="6e2b4c42d4d00635" providerId="LiveId" clId="{EF49C46B-DA4A-49EF-80AE-5C531BB4E538}" dt="2024-11-12T12:21:23.967" v="153" actId="2696"/>
        <pc:sldMkLst>
          <pc:docMk/>
          <pc:sldMk cId="768323905" sldId="295"/>
        </pc:sldMkLst>
      </pc:sldChg>
    </pc:docChg>
  </pc:docChgLst>
  <pc:docChgLst>
    <pc:chgData name="AWDESH FDO" userId="6e2b4c42d4d00635" providerId="LiveId" clId="{F3AF2C3E-799F-4179-94D8-FF7291F80DDB}"/>
    <pc:docChg chg="undo custSel modSld">
      <pc:chgData name="AWDESH FDO" userId="6e2b4c42d4d00635" providerId="LiveId" clId="{F3AF2C3E-799F-4179-94D8-FF7291F80DDB}" dt="2025-02-19T06:00:17.056" v="1" actId="21"/>
      <pc:docMkLst>
        <pc:docMk/>
      </pc:docMkLst>
      <pc:sldChg chg="addSp delSp mod">
        <pc:chgData name="AWDESH FDO" userId="6e2b4c42d4d00635" providerId="LiveId" clId="{F3AF2C3E-799F-4179-94D8-FF7291F80DDB}" dt="2025-02-19T06:00:17.056" v="1" actId="21"/>
        <pc:sldMkLst>
          <pc:docMk/>
          <pc:sldMk cId="1778938435" sldId="261"/>
        </pc:sldMkLst>
        <pc:graphicFrameChg chg="add del">
          <ac:chgData name="AWDESH FDO" userId="6e2b4c42d4d00635" providerId="LiveId" clId="{F3AF2C3E-799F-4179-94D8-FF7291F80DDB}" dt="2025-02-19T06:00:17.056" v="1" actId="21"/>
          <ac:graphicFrameMkLst>
            <pc:docMk/>
            <pc:sldMk cId="1778938435" sldId="261"/>
            <ac:graphicFrameMk id="3" creationId="{AF07B444-FF17-C7D0-A765-D89126A9E5A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FCFC4-3AB6-4426-9856-E0618DA3A9CB}"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BBADB-C00C-4FDA-9FA4-E9B1D578951F}" type="slidenum">
              <a:rPr lang="en-IN" smtClean="0"/>
              <a:t>‹#›</a:t>
            </a:fld>
            <a:endParaRPr lang="en-IN"/>
          </a:p>
        </p:txBody>
      </p:sp>
    </p:spTree>
    <p:extLst>
      <p:ext uri="{BB962C8B-B14F-4D97-AF65-F5344CB8AC3E}">
        <p14:creationId xmlns:p14="http://schemas.microsoft.com/office/powerpoint/2010/main" val="290261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6BBADB-C00C-4FDA-9FA4-E9B1D578951F}" type="slidenum">
              <a:rPr lang="en-IN" smtClean="0"/>
              <a:t>3</a:t>
            </a:fld>
            <a:endParaRPr lang="en-IN"/>
          </a:p>
        </p:txBody>
      </p:sp>
    </p:spTree>
    <p:extLst>
      <p:ext uri="{BB962C8B-B14F-4D97-AF65-F5344CB8AC3E}">
        <p14:creationId xmlns:p14="http://schemas.microsoft.com/office/powerpoint/2010/main" val="51904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9F79-0980-9CB9-1869-F212532EF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D331ED-E577-46A4-6C0D-B9BCB6F8B9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D772FF-6E30-F1BE-4B0B-70FB19ADC886}"/>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1725F703-542C-AD77-6401-8ACA2F52B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08F55C-D054-2D03-DC56-3C87ED404CC5}"/>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83818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65EB-5703-81FF-0742-CBA66F36E7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C39934-0470-7FFE-55B0-267921BE2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370BF-8F7F-83E4-2EC9-470C1D264352}"/>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3F23AC20-435D-4B74-DD93-CED4CF8B9D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56CB6D-B445-4F6C-BC72-C59F14A60D08}"/>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235656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76FC8-BA15-7785-F77D-8FAC3EDFC1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8133BF-C106-E645-7DFD-678FF23044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CBFF91-5EB8-3BFD-C4B6-FA2857725B60}"/>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482C7146-33AD-B465-1456-1A87418D32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EDB11B-9199-7AB9-D386-1F9B6ABAB580}"/>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4336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DC6E-AF40-536B-5E1B-72393078C9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96C463-ADB8-1E41-56D4-74C4275563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4966F-A9B8-E368-1742-F1008D4FD661}"/>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75B51F0E-0529-B367-D31C-911EFA3D09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2C28C6-D591-E546-3DDA-5E692CCDEED1}"/>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04639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C6CE-6385-B305-CB32-CAD7D83983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0E0540-10AD-3F01-5385-39366897F0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29D647-2449-7CED-5082-DA96B26D3386}"/>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85880160-37E4-81F9-6E35-EE78453DBF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490F86-50C3-9B8F-F719-DDA9E6024311}"/>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872931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962-AE3A-E213-E9DE-B7A54616B3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033CCA-347C-1D22-B907-691EB57DD4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2A2F94-7137-1660-EB04-43EB4DBA86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509BB0-792C-6A6E-C518-B6B29DFE0123}"/>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6" name="Footer Placeholder 5">
            <a:extLst>
              <a:ext uri="{FF2B5EF4-FFF2-40B4-BE49-F238E27FC236}">
                <a16:creationId xmlns:a16="http://schemas.microsoft.com/office/drawing/2014/main" id="{14CE9B0B-8593-8C7D-7C47-A7286BDCE5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459405-5C6C-DC80-E2C5-B2953A22B8AC}"/>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17572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E4E8-1A93-45E3-201A-2EF3B5C109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57BA0F-0B9A-1C79-0C85-07130FEFD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88A77-8E72-E7A9-5AFA-AE606C07D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D9C5AD-C6D4-C097-3A95-0A3630A06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710890-5FF4-3DE7-3EBA-CC1CB6F57E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607743-4350-5731-155F-913910198023}"/>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8" name="Footer Placeholder 7">
            <a:extLst>
              <a:ext uri="{FF2B5EF4-FFF2-40B4-BE49-F238E27FC236}">
                <a16:creationId xmlns:a16="http://schemas.microsoft.com/office/drawing/2014/main" id="{7EF0B98F-CFE1-649D-E9FA-55342568E8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1FFFE3-1D8C-E11C-F3AA-53FA4B574013}"/>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271992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6A55-366E-05A6-2067-56CF447724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25A8ED1-08F1-AD53-9057-52C38322E5C2}"/>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4" name="Footer Placeholder 3">
            <a:extLst>
              <a:ext uri="{FF2B5EF4-FFF2-40B4-BE49-F238E27FC236}">
                <a16:creationId xmlns:a16="http://schemas.microsoft.com/office/drawing/2014/main" id="{28FBC9FE-828B-F1DF-6527-EA7ADF905C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D70CB1-0A5C-23C2-2278-4188ED8FE046}"/>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28948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90620-CF66-57FD-ACE9-ACB594499DB6}"/>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3" name="Footer Placeholder 2">
            <a:extLst>
              <a:ext uri="{FF2B5EF4-FFF2-40B4-BE49-F238E27FC236}">
                <a16:creationId xmlns:a16="http://schemas.microsoft.com/office/drawing/2014/main" id="{8053A9E1-A499-2402-F276-B48FF5DCDD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2CB1B6-D472-017F-E831-71E467C98FFE}"/>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166555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476A-5BEB-740C-B6FD-AE02F8685B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608977-D938-F12D-1EA4-0F277B50F0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6F28B8-4100-7B8F-A088-2B90CD744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D464BB-4977-030E-7210-E0F37C4124B9}"/>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6" name="Footer Placeholder 5">
            <a:extLst>
              <a:ext uri="{FF2B5EF4-FFF2-40B4-BE49-F238E27FC236}">
                <a16:creationId xmlns:a16="http://schemas.microsoft.com/office/drawing/2014/main" id="{50B15863-342F-AE58-4EE9-C315A7BAA0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8616D-2285-5244-ACD9-34DD2550ABC5}"/>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295364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EC79-6CAA-58C3-EFC4-1F17B00E6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A287DF-22CE-389B-DD53-4C9BBEA15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2AE582-606E-6F04-682D-0661FD89C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893E0-0ABE-2F53-B3E4-B5C5F625541A}"/>
              </a:ext>
            </a:extLst>
          </p:cNvPr>
          <p:cNvSpPr>
            <a:spLocks noGrp="1"/>
          </p:cNvSpPr>
          <p:nvPr>
            <p:ph type="dt" sz="half" idx="10"/>
          </p:nvPr>
        </p:nvSpPr>
        <p:spPr/>
        <p:txBody>
          <a:bodyPr/>
          <a:lstStyle/>
          <a:p>
            <a:fld id="{778C97CB-4B12-468D-B6E9-000E3BEFAD6D}" type="datetimeFigureOut">
              <a:rPr lang="en-IN" smtClean="0"/>
              <a:t>19-02-2025</a:t>
            </a:fld>
            <a:endParaRPr lang="en-IN"/>
          </a:p>
        </p:txBody>
      </p:sp>
      <p:sp>
        <p:nvSpPr>
          <p:cNvPr id="6" name="Footer Placeholder 5">
            <a:extLst>
              <a:ext uri="{FF2B5EF4-FFF2-40B4-BE49-F238E27FC236}">
                <a16:creationId xmlns:a16="http://schemas.microsoft.com/office/drawing/2014/main" id="{17B2B7D6-08A2-AE3A-88A7-45952AF29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763050-C7DC-CD6B-B820-A83F21B6DB05}"/>
              </a:ext>
            </a:extLst>
          </p:cNvPr>
          <p:cNvSpPr>
            <a:spLocks noGrp="1"/>
          </p:cNvSpPr>
          <p:nvPr>
            <p:ph type="sldNum" sz="quarter" idx="12"/>
          </p:nvPr>
        </p:nvSpPr>
        <p:spPr/>
        <p:txBody>
          <a:bodyPr/>
          <a:lstStyle/>
          <a:p>
            <a:fld id="{1A8B0ABD-FDDA-4EBA-966B-C72EA93CF0E8}" type="slidenum">
              <a:rPr lang="en-IN" smtClean="0"/>
              <a:t>‹#›</a:t>
            </a:fld>
            <a:endParaRPr lang="en-IN"/>
          </a:p>
        </p:txBody>
      </p:sp>
    </p:spTree>
    <p:extLst>
      <p:ext uri="{BB962C8B-B14F-4D97-AF65-F5344CB8AC3E}">
        <p14:creationId xmlns:p14="http://schemas.microsoft.com/office/powerpoint/2010/main" val="383168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C2488E-651E-C2DC-E3DA-AE786C7719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1A3618-5022-AE11-D159-6388F083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F5738B-2310-9D01-09AB-2C3135D3CA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C97CB-4B12-468D-B6E9-000E3BEFAD6D}" type="datetimeFigureOut">
              <a:rPr lang="en-IN" smtClean="0"/>
              <a:t>19-02-2025</a:t>
            </a:fld>
            <a:endParaRPr lang="en-IN"/>
          </a:p>
        </p:txBody>
      </p:sp>
      <p:sp>
        <p:nvSpPr>
          <p:cNvPr id="5" name="Footer Placeholder 4">
            <a:extLst>
              <a:ext uri="{FF2B5EF4-FFF2-40B4-BE49-F238E27FC236}">
                <a16:creationId xmlns:a16="http://schemas.microsoft.com/office/drawing/2014/main" id="{95EA8956-83D9-F4FD-DE0F-A6972262EB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381BF7-CA38-36F3-4BD5-914D43CFFB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8B0ABD-FDDA-4EBA-966B-C72EA93CF0E8}" type="slidenum">
              <a:rPr lang="en-IN" smtClean="0"/>
              <a:t>‹#›</a:t>
            </a:fld>
            <a:endParaRPr lang="en-IN"/>
          </a:p>
        </p:txBody>
      </p:sp>
    </p:spTree>
    <p:extLst>
      <p:ext uri="{BB962C8B-B14F-4D97-AF65-F5344CB8AC3E}">
        <p14:creationId xmlns:p14="http://schemas.microsoft.com/office/powerpoint/2010/main" val="1583437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EA6132-EE88-896B-6033-FDD4F787E2C9}"/>
              </a:ext>
            </a:extLst>
          </p:cNvPr>
          <p:cNvSpPr txBox="1">
            <a:spLocks/>
          </p:cNvSpPr>
          <p:nvPr/>
        </p:nvSpPr>
        <p:spPr>
          <a:xfrm>
            <a:off x="753035" y="1192311"/>
            <a:ext cx="10482729" cy="1144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400" dirty="0">
                <a:latin typeface="Times New Roman" panose="02020603050405020304" pitchFamily="18" charset="0"/>
                <a:cs typeface="Times New Roman" panose="02020603050405020304" pitchFamily="18" charset="0"/>
              </a:rPr>
              <a:t>Design and Implementation of a High-Efficiency 4th-Order Boost Converter</a:t>
            </a:r>
            <a:endParaRPr lang="en-IN" sz="5400" b="1" dirty="0">
              <a:solidFill>
                <a:srgbClr val="0070C0"/>
              </a:solidFill>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AD307003-7B2F-A370-2365-EC3E78F2D0C5}"/>
              </a:ext>
            </a:extLst>
          </p:cNvPr>
          <p:cNvSpPr txBox="1">
            <a:spLocks/>
          </p:cNvSpPr>
          <p:nvPr/>
        </p:nvSpPr>
        <p:spPr>
          <a:xfrm>
            <a:off x="434879" y="3024804"/>
            <a:ext cx="5661360" cy="24735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t>By</a:t>
            </a:r>
          </a:p>
          <a:p>
            <a:pPr marL="0" indent="0" algn="ctr">
              <a:buNone/>
            </a:pPr>
            <a:r>
              <a:rPr lang="en-IN" sz="2000" b="1" dirty="0">
                <a:solidFill>
                  <a:srgbClr val="00B050"/>
                </a:solidFill>
              </a:rPr>
              <a:t>Preethem S Babu-21BEE0274</a:t>
            </a:r>
          </a:p>
          <a:p>
            <a:pPr marL="0" indent="0" algn="ctr">
              <a:buNone/>
            </a:pPr>
            <a:r>
              <a:rPr lang="en-IN" sz="2000" b="1" dirty="0" err="1">
                <a:solidFill>
                  <a:srgbClr val="00B050"/>
                </a:solidFill>
              </a:rPr>
              <a:t>Awdesh</a:t>
            </a:r>
            <a:r>
              <a:rPr lang="en-IN" sz="2000" b="1" dirty="0">
                <a:solidFill>
                  <a:srgbClr val="00B050"/>
                </a:solidFill>
              </a:rPr>
              <a:t> Fernando-21BEE0304</a:t>
            </a:r>
          </a:p>
          <a:p>
            <a:pPr marL="0" indent="0" algn="ctr">
              <a:buNone/>
            </a:pPr>
            <a:r>
              <a:rPr lang="en-IN" sz="2000" b="1" dirty="0">
                <a:solidFill>
                  <a:srgbClr val="00B050"/>
                </a:solidFill>
              </a:rPr>
              <a:t>Parvesh Mohomed-21BEE0307</a:t>
            </a:r>
            <a:endParaRPr lang="en-IN" sz="2000" dirty="0"/>
          </a:p>
          <a:p>
            <a:pPr marL="0" indent="0" algn="ctr">
              <a:buNone/>
            </a:pPr>
            <a:r>
              <a:rPr lang="en-IN" sz="2000" dirty="0"/>
              <a:t>School of Electrical Engineering,</a:t>
            </a:r>
          </a:p>
          <a:p>
            <a:pPr marL="0" indent="0" algn="ctr">
              <a:buNone/>
            </a:pPr>
            <a:r>
              <a:rPr lang="en-IN" sz="2000" dirty="0"/>
              <a:t>VIT, Vellore</a:t>
            </a:r>
          </a:p>
        </p:txBody>
      </p:sp>
      <p:sp>
        <p:nvSpPr>
          <p:cNvPr id="10" name="TextBox 9">
            <a:extLst>
              <a:ext uri="{FF2B5EF4-FFF2-40B4-BE49-F238E27FC236}">
                <a16:creationId xmlns:a16="http://schemas.microsoft.com/office/drawing/2014/main" id="{5C017C4D-8803-B8B3-C6E2-D18152F51C42}"/>
              </a:ext>
            </a:extLst>
          </p:cNvPr>
          <p:cNvSpPr txBox="1"/>
          <p:nvPr/>
        </p:nvSpPr>
        <p:spPr>
          <a:xfrm>
            <a:off x="2176680" y="245716"/>
            <a:ext cx="7838640" cy="561240"/>
          </a:xfrm>
          <a:prstGeom prst="rect">
            <a:avLst/>
          </a:prstGeom>
          <a:noFill/>
          <a:ln>
            <a:noFill/>
          </a:ln>
        </p:spPr>
        <p:txBody>
          <a:bodyPr vert="horz" lIns="0" tIns="0" rIns="0" bIns="0" anchor="ctr"/>
          <a:lstStyle/>
          <a:p>
            <a:pPr marL="0" marR="0" lvl="0" indent="0" algn="ctr" rtl="0" hangingPunct="0">
              <a:buNone/>
              <a:tabLst/>
              <a:defRPr sz="3870">
                <a:latin typeface="Calibri Light" pitchFamily="34"/>
              </a:defRPr>
            </a:pPr>
            <a:r>
              <a:rPr lang="en-IN" sz="3200" i="0" u="none" strike="noStrike" kern="1200" cap="none" dirty="0">
                <a:ln>
                  <a:noFill/>
                </a:ln>
                <a:solidFill>
                  <a:srgbClr val="C00000"/>
                </a:solidFill>
                <a:highlight>
                  <a:scrgbClr r="0" g="0" b="0">
                    <a:alpha val="0"/>
                  </a:scrgbClr>
                </a:highlight>
                <a:latin typeface="Calibri Light" pitchFamily="34"/>
                <a:ea typeface="Microsoft YaHei" pitchFamily="2"/>
                <a:cs typeface="Lucida Sans" pitchFamily="2"/>
              </a:rPr>
              <a:t>Project Review </a:t>
            </a:r>
          </a:p>
        </p:txBody>
      </p:sp>
      <p:sp>
        <p:nvSpPr>
          <p:cNvPr id="11" name="TextBox 10">
            <a:extLst>
              <a:ext uri="{FF2B5EF4-FFF2-40B4-BE49-F238E27FC236}">
                <a16:creationId xmlns:a16="http://schemas.microsoft.com/office/drawing/2014/main" id="{E75EFC4C-C317-0A76-867E-63874CA37CC2}"/>
              </a:ext>
            </a:extLst>
          </p:cNvPr>
          <p:cNvSpPr txBox="1"/>
          <p:nvPr/>
        </p:nvSpPr>
        <p:spPr>
          <a:xfrm>
            <a:off x="5876835" y="2925336"/>
            <a:ext cx="5661360" cy="2740353"/>
          </a:xfrm>
          <a:prstGeom prst="rect">
            <a:avLst/>
          </a:prstGeom>
          <a:noFill/>
          <a:ln>
            <a:noFill/>
          </a:ln>
        </p:spPr>
        <p:txBody>
          <a:bodyPr vert="horz" lIns="0" tIns="0" rIns="0" bIns="0" anchor="ctr"/>
          <a:lstStyle/>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Under the Esteemed Guidance of</a:t>
            </a:r>
          </a:p>
          <a:p>
            <a:pPr algn="ctr" hangingPunct="0">
              <a:lnSpc>
                <a:spcPct val="80000"/>
              </a:lnSpc>
              <a:spcBef>
                <a:spcPts val="1712"/>
              </a:spcBef>
              <a:buNone/>
              <a:defRPr sz="1930"/>
            </a:pPr>
            <a:r>
              <a:rPr lang="en-IN" sz="1900" b="1" dirty="0" err="1">
                <a:solidFill>
                  <a:srgbClr val="00A933"/>
                </a:solidFill>
                <a:highlight>
                  <a:scrgbClr r="0" g="0" b="0">
                    <a:alpha val="0"/>
                  </a:scrgbClr>
                </a:highlight>
                <a:latin typeface="Liberation Sans" pitchFamily="18"/>
                <a:ea typeface="Microsoft YaHei" pitchFamily="2"/>
              </a:rPr>
              <a:t>Dr.</a:t>
            </a:r>
            <a:r>
              <a:rPr lang="en-IN" sz="1900" b="1" dirty="0">
                <a:solidFill>
                  <a:srgbClr val="00A933"/>
                </a:solidFill>
                <a:highlight>
                  <a:scrgbClr r="0" g="0" b="0">
                    <a:alpha val="0"/>
                  </a:scrgbClr>
                </a:highlight>
                <a:latin typeface="Liberation Sans" pitchFamily="18"/>
                <a:ea typeface="Microsoft YaHei" pitchFamily="2"/>
              </a:rPr>
              <a:t> </a:t>
            </a:r>
            <a:r>
              <a:rPr lang="en-IN" sz="1900" b="1" dirty="0" err="1">
                <a:solidFill>
                  <a:srgbClr val="00A933"/>
                </a:solidFill>
                <a:highlight>
                  <a:scrgbClr r="0" g="0" b="0">
                    <a:alpha val="0"/>
                  </a:scrgbClr>
                </a:highlight>
                <a:latin typeface="Liberation Sans" pitchFamily="18"/>
                <a:ea typeface="Microsoft YaHei" pitchFamily="2"/>
              </a:rPr>
              <a:t>Arunkumar</a:t>
            </a:r>
            <a:r>
              <a:rPr lang="en-IN" sz="1900" b="1" dirty="0">
                <a:solidFill>
                  <a:srgbClr val="00A933"/>
                </a:solidFill>
                <a:highlight>
                  <a:scrgbClr r="0" g="0" b="0">
                    <a:alpha val="0"/>
                  </a:scrgbClr>
                </a:highlight>
                <a:latin typeface="Liberation Sans" pitchFamily="18"/>
                <a:ea typeface="Microsoft YaHei" pitchFamily="2"/>
              </a:rPr>
              <a:t> G</a:t>
            </a:r>
          </a:p>
          <a:p>
            <a:pPr algn="ctr" hangingPunct="0">
              <a:lnSpc>
                <a:spcPct val="80000"/>
              </a:lnSpc>
              <a:spcBef>
                <a:spcPts val="1712"/>
              </a:spcBef>
              <a:buNone/>
              <a:defRPr sz="1930"/>
            </a:pPr>
            <a:r>
              <a:rPr lang="en-IN" sz="1900" dirty="0">
                <a:solidFill>
                  <a:srgbClr val="C00000"/>
                </a:solidFill>
                <a:highlight>
                  <a:scrgbClr r="0" g="0" b="0">
                    <a:alpha val="0"/>
                  </a:scrgbClr>
                </a:highlight>
                <a:latin typeface="Liberation Sans" pitchFamily="18"/>
                <a:ea typeface="Microsoft YaHei" pitchFamily="2"/>
              </a:rPr>
              <a:t>Professor Grade 1</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Department of Energy and Power Electronics,</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School of Electrical Engineering,</a:t>
            </a:r>
          </a:p>
          <a:p>
            <a:pPr algn="ctr" hangingPunct="0">
              <a:lnSpc>
                <a:spcPct val="80000"/>
              </a:lnSpc>
              <a:spcBef>
                <a:spcPts val="1712"/>
              </a:spcBef>
              <a:buNone/>
              <a:defRPr sz="1930"/>
            </a:pPr>
            <a:r>
              <a:rPr lang="en-IN" sz="1900" dirty="0">
                <a:highlight>
                  <a:scrgbClr r="0" g="0" b="0">
                    <a:alpha val="0"/>
                  </a:scrgbClr>
                </a:highlight>
                <a:latin typeface="Liberation Sans" pitchFamily="18"/>
                <a:ea typeface="Microsoft YaHei" pitchFamily="2"/>
              </a:rPr>
              <a:t>VIT, Vellore</a:t>
            </a:r>
          </a:p>
        </p:txBody>
      </p:sp>
      <p:sp>
        <p:nvSpPr>
          <p:cNvPr id="4" name="Date Placeholder 3">
            <a:extLst>
              <a:ext uri="{FF2B5EF4-FFF2-40B4-BE49-F238E27FC236}">
                <a16:creationId xmlns:a16="http://schemas.microsoft.com/office/drawing/2014/main" id="{62C184E7-648A-A996-D491-594A98D91CE2}"/>
              </a:ext>
            </a:extLst>
          </p:cNvPr>
          <p:cNvSpPr>
            <a:spLocks noGrp="1"/>
          </p:cNvSpPr>
          <p:nvPr>
            <p:ph type="dt" sz="half" idx="10"/>
          </p:nvPr>
        </p:nvSpPr>
        <p:spPr/>
        <p:txBody>
          <a:bodyPr/>
          <a:lstStyle/>
          <a:p>
            <a:r>
              <a:rPr lang="en-US"/>
              <a:t>25-07-2024</a:t>
            </a:r>
            <a:endParaRPr lang="en-IN"/>
          </a:p>
        </p:txBody>
      </p:sp>
      <p:sp>
        <p:nvSpPr>
          <p:cNvPr id="5" name="Slide Number Placeholder 4">
            <a:extLst>
              <a:ext uri="{FF2B5EF4-FFF2-40B4-BE49-F238E27FC236}">
                <a16:creationId xmlns:a16="http://schemas.microsoft.com/office/drawing/2014/main" id="{07376FF4-9D24-06CE-BFE5-AF0C14740F7F}"/>
              </a:ext>
            </a:extLst>
          </p:cNvPr>
          <p:cNvSpPr>
            <a:spLocks noGrp="1"/>
          </p:cNvSpPr>
          <p:nvPr>
            <p:ph type="sldNum" sz="quarter" idx="12"/>
          </p:nvPr>
        </p:nvSpPr>
        <p:spPr/>
        <p:txBody>
          <a:bodyPr/>
          <a:lstStyle/>
          <a:p>
            <a:fld id="{65164EED-B2E5-4BD1-8A8C-58045D49719F}" type="slidenum">
              <a:rPr lang="en-IN" smtClean="0"/>
              <a:t>1</a:t>
            </a:fld>
            <a:endParaRPr lang="en-IN"/>
          </a:p>
        </p:txBody>
      </p:sp>
      <p:pic>
        <p:nvPicPr>
          <p:cNvPr id="7" name="Picture 6">
            <a:extLst>
              <a:ext uri="{FF2B5EF4-FFF2-40B4-BE49-F238E27FC236}">
                <a16:creationId xmlns:a16="http://schemas.microsoft.com/office/drawing/2014/main" id="{C58FC3D8-D04B-F871-A3B9-73A227A89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884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99765" y="1274495"/>
            <a:ext cx="1039721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Proposed Circuit Diagram</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10</a:t>
            </a:fld>
            <a:endParaRPr lang="en-IN"/>
          </a:p>
        </p:txBody>
      </p:sp>
      <p:sp>
        <p:nvSpPr>
          <p:cNvPr id="4" name="Rectangle: Rounded Corners 3">
            <a:extLst>
              <a:ext uri="{FF2B5EF4-FFF2-40B4-BE49-F238E27FC236}">
                <a16:creationId xmlns:a16="http://schemas.microsoft.com/office/drawing/2014/main" id="{560C81B9-9CF6-6246-4356-C4788EC4A7C0}"/>
              </a:ext>
            </a:extLst>
          </p:cNvPr>
          <p:cNvSpPr/>
          <p:nvPr/>
        </p:nvSpPr>
        <p:spPr>
          <a:xfrm>
            <a:off x="7003502"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A38DF38-3998-6FA5-9460-FF8AB8DFEECF}"/>
              </a:ext>
            </a:extLst>
          </p:cNvPr>
          <p:cNvSpPr/>
          <p:nvPr/>
        </p:nvSpPr>
        <p:spPr>
          <a:xfrm>
            <a:off x="8750643" y="136512"/>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3146DCCE-A086-AE0C-DD71-B6667DB7F633}"/>
              </a:ext>
            </a:extLst>
          </p:cNvPr>
          <p:cNvSpPr/>
          <p:nvPr/>
        </p:nvSpPr>
        <p:spPr>
          <a:xfrm>
            <a:off x="10470539" y="1365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D42369D-7829-7574-4AA7-67F717AB84AA}"/>
              </a:ext>
            </a:extLst>
          </p:cNvPr>
          <p:cNvSpPr/>
          <p:nvPr/>
        </p:nvSpPr>
        <p:spPr>
          <a:xfrm>
            <a:off x="275866"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827A1B6F-4432-0E11-A669-4148E5659341}"/>
              </a:ext>
            </a:extLst>
          </p:cNvPr>
          <p:cNvSpPr/>
          <p:nvPr/>
        </p:nvSpPr>
        <p:spPr>
          <a:xfrm>
            <a:off x="1950046"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D9B2EC2E-35EF-0B40-2C93-08A1FD46D449}"/>
              </a:ext>
            </a:extLst>
          </p:cNvPr>
          <p:cNvSpPr/>
          <p:nvPr/>
        </p:nvSpPr>
        <p:spPr>
          <a:xfrm>
            <a:off x="3615450"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7DF21D5-DBA6-63A9-9838-0601020CECC6}"/>
              </a:ext>
            </a:extLst>
          </p:cNvPr>
          <p:cNvSpPr/>
          <p:nvPr/>
        </p:nvSpPr>
        <p:spPr>
          <a:xfrm>
            <a:off x="5321722"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3" name="Picture 12">
            <a:extLst>
              <a:ext uri="{FF2B5EF4-FFF2-40B4-BE49-F238E27FC236}">
                <a16:creationId xmlns:a16="http://schemas.microsoft.com/office/drawing/2014/main" id="{8B5DE7BB-40A3-9A1E-04E9-F484AEBBD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582" y="2162360"/>
            <a:ext cx="9088583" cy="3821880"/>
          </a:xfrm>
          <a:prstGeom prst="rect">
            <a:avLst/>
          </a:prstGeom>
        </p:spPr>
      </p:pic>
      <p:sp>
        <p:nvSpPr>
          <p:cNvPr id="3" name="Date Placeholder 5">
            <a:extLst>
              <a:ext uri="{FF2B5EF4-FFF2-40B4-BE49-F238E27FC236}">
                <a16:creationId xmlns:a16="http://schemas.microsoft.com/office/drawing/2014/main" id="{5C039B0E-5BD8-0EFB-1D53-3360F378867C}"/>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5656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72511" y="1127391"/>
            <a:ext cx="1049983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2">
                    <a:lumMod val="50000"/>
                  </a:schemeClr>
                </a:solidFill>
                <a:latin typeface="Times New Roman" panose="02020603050405020304" pitchFamily="18" charset="0"/>
                <a:cs typeface="Times New Roman" panose="02020603050405020304" pitchFamily="18" charset="0"/>
              </a:rPr>
              <a:t>Design Formula</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11</a:t>
            </a:fld>
            <a:endParaRPr lang="en-IN"/>
          </a:p>
        </p:txBody>
      </p:sp>
      <p:pic>
        <p:nvPicPr>
          <p:cNvPr id="5" name="Picture 4">
            <a:extLst>
              <a:ext uri="{FF2B5EF4-FFF2-40B4-BE49-F238E27FC236}">
                <a16:creationId xmlns:a16="http://schemas.microsoft.com/office/drawing/2014/main" id="{C6AEB642-8056-5354-BCF4-D767B23FB418}"/>
              </a:ext>
            </a:extLst>
          </p:cNvPr>
          <p:cNvPicPr>
            <a:picLocks noChangeAspect="1"/>
          </p:cNvPicPr>
          <p:nvPr/>
        </p:nvPicPr>
        <p:blipFill>
          <a:blip r:embed="rId2"/>
          <a:stretch>
            <a:fillRect/>
          </a:stretch>
        </p:blipFill>
        <p:spPr>
          <a:xfrm>
            <a:off x="2041634" y="2023970"/>
            <a:ext cx="8444591" cy="3880215"/>
          </a:xfrm>
          <a:prstGeom prst="rect">
            <a:avLst/>
          </a:prstGeom>
        </p:spPr>
      </p:pic>
      <p:sp>
        <p:nvSpPr>
          <p:cNvPr id="3" name="Rectangle: Rounded Corners 2">
            <a:extLst>
              <a:ext uri="{FF2B5EF4-FFF2-40B4-BE49-F238E27FC236}">
                <a16:creationId xmlns:a16="http://schemas.microsoft.com/office/drawing/2014/main" id="{16463ACF-C105-BAFC-6583-254A420E8F71}"/>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4" name="Rectangle: Rounded Corners 3">
            <a:extLst>
              <a:ext uri="{FF2B5EF4-FFF2-40B4-BE49-F238E27FC236}">
                <a16:creationId xmlns:a16="http://schemas.microsoft.com/office/drawing/2014/main" id="{3998C55B-C361-41B9-3956-8EBE90DC5E2B}"/>
              </a:ext>
            </a:extLst>
          </p:cNvPr>
          <p:cNvSpPr/>
          <p:nvPr/>
        </p:nvSpPr>
        <p:spPr>
          <a:xfrm>
            <a:off x="8734877" y="136512"/>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1380D838-2BD6-DA2C-65CE-70540138D3EF}"/>
              </a:ext>
            </a:extLst>
          </p:cNvPr>
          <p:cNvSpPr/>
          <p:nvPr/>
        </p:nvSpPr>
        <p:spPr>
          <a:xfrm>
            <a:off x="10454773" y="1365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688F4D5B-902D-A90C-2EFE-E0C152CE6F98}"/>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A7DD9635-3639-C2D3-25FD-6BB039771841}"/>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0AFFC2A9-8A25-1A40-794C-F487DB0BDFDE}"/>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CC9226BC-D9E8-9CCE-93AD-66FCAE4B3CF5}"/>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3" name="Date Placeholder 5">
            <a:extLst>
              <a:ext uri="{FF2B5EF4-FFF2-40B4-BE49-F238E27FC236}">
                <a16:creationId xmlns:a16="http://schemas.microsoft.com/office/drawing/2014/main" id="{7517E85E-5EE3-9AB2-89D7-509F5034D176}"/>
              </a:ext>
            </a:extLst>
          </p:cNvPr>
          <p:cNvSpPr>
            <a:spLocks noGrp="1"/>
          </p:cNvSpPr>
          <p:nvPr>
            <p:ph type="dt" sz="half" idx="10"/>
          </p:nvPr>
        </p:nvSpPr>
        <p:spPr>
          <a:xfrm>
            <a:off x="856484"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471512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40980" y="1400092"/>
            <a:ext cx="1044465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Modes of Operation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12</a:t>
            </a:fld>
            <a:endParaRPr lang="en-IN"/>
          </a:p>
        </p:txBody>
      </p:sp>
      <p:sp>
        <p:nvSpPr>
          <p:cNvPr id="5" name="Rectangle: Rounded Corners 4">
            <a:extLst>
              <a:ext uri="{FF2B5EF4-FFF2-40B4-BE49-F238E27FC236}">
                <a16:creationId xmlns:a16="http://schemas.microsoft.com/office/drawing/2014/main" id="{8A62C44A-1806-B2AC-8824-69975A578F4C}"/>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9" name="Rectangle: Rounded Corners 8">
            <a:extLst>
              <a:ext uri="{FF2B5EF4-FFF2-40B4-BE49-F238E27FC236}">
                <a16:creationId xmlns:a16="http://schemas.microsoft.com/office/drawing/2014/main" id="{0AA059FC-2D7D-1686-1ED9-76E0047C2B45}"/>
              </a:ext>
            </a:extLst>
          </p:cNvPr>
          <p:cNvSpPr/>
          <p:nvPr/>
        </p:nvSpPr>
        <p:spPr>
          <a:xfrm>
            <a:off x="8734877"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0" name="Rectangle: Rounded Corners 9">
            <a:extLst>
              <a:ext uri="{FF2B5EF4-FFF2-40B4-BE49-F238E27FC236}">
                <a16:creationId xmlns:a16="http://schemas.microsoft.com/office/drawing/2014/main" id="{8C6AA6FF-0E5D-77CC-36CD-2E72A0FA4DCD}"/>
              </a:ext>
            </a:extLst>
          </p:cNvPr>
          <p:cNvSpPr/>
          <p:nvPr/>
        </p:nvSpPr>
        <p:spPr>
          <a:xfrm>
            <a:off x="10454773"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11" name="Rectangle: Rounded Corners 10">
            <a:extLst>
              <a:ext uri="{FF2B5EF4-FFF2-40B4-BE49-F238E27FC236}">
                <a16:creationId xmlns:a16="http://schemas.microsoft.com/office/drawing/2014/main" id="{4F9ADF5C-4C11-922D-288C-54D885591EA9}"/>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2" name="Rectangle: Rounded Corners 11">
            <a:extLst>
              <a:ext uri="{FF2B5EF4-FFF2-40B4-BE49-F238E27FC236}">
                <a16:creationId xmlns:a16="http://schemas.microsoft.com/office/drawing/2014/main" id="{C536528F-B0A7-4418-4E89-1DD9B70C6E33}"/>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8470C8A9-27F0-6AAA-117F-739FAAC5B37D}"/>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CB23CFC2-D37E-80F6-4E1B-E8084627995F}"/>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4" name="Picture 3">
            <a:extLst>
              <a:ext uri="{FF2B5EF4-FFF2-40B4-BE49-F238E27FC236}">
                <a16:creationId xmlns:a16="http://schemas.microsoft.com/office/drawing/2014/main" id="{D739CDAB-0030-A607-A122-E9C4B5C13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986" y="2260752"/>
            <a:ext cx="8571500" cy="3849861"/>
          </a:xfrm>
          <a:prstGeom prst="rect">
            <a:avLst/>
          </a:prstGeom>
        </p:spPr>
      </p:pic>
      <p:sp>
        <p:nvSpPr>
          <p:cNvPr id="6" name="Rectangle: Rounded Corners 5">
            <a:extLst>
              <a:ext uri="{FF2B5EF4-FFF2-40B4-BE49-F238E27FC236}">
                <a16:creationId xmlns:a16="http://schemas.microsoft.com/office/drawing/2014/main" id="{46EBA306-361F-D025-4C76-7AE6C079CC19}"/>
              </a:ext>
            </a:extLst>
          </p:cNvPr>
          <p:cNvSpPr/>
          <p:nvPr/>
        </p:nvSpPr>
        <p:spPr>
          <a:xfrm>
            <a:off x="545917" y="2307179"/>
            <a:ext cx="1938203" cy="70522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accent1"/>
                </a:solidFill>
                <a:latin typeface="+mj-lt"/>
              </a:rPr>
              <a:t>Mode : 1</a:t>
            </a:r>
          </a:p>
        </p:txBody>
      </p:sp>
      <p:sp>
        <p:nvSpPr>
          <p:cNvPr id="3" name="Date Placeholder 5">
            <a:extLst>
              <a:ext uri="{FF2B5EF4-FFF2-40B4-BE49-F238E27FC236}">
                <a16:creationId xmlns:a16="http://schemas.microsoft.com/office/drawing/2014/main" id="{7F610289-9203-7C13-A5E9-E813E92D8139}"/>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400756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731DD-70BC-D54E-26EA-5827E7EA57D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B0A5C8-6942-911A-B1A9-8598E0912B47}"/>
              </a:ext>
            </a:extLst>
          </p:cNvPr>
          <p:cNvSpPr/>
          <p:nvPr/>
        </p:nvSpPr>
        <p:spPr>
          <a:xfrm>
            <a:off x="736559" y="1400092"/>
            <a:ext cx="1044465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Modes of Operation</a:t>
            </a:r>
          </a:p>
        </p:txBody>
      </p:sp>
      <p:sp>
        <p:nvSpPr>
          <p:cNvPr id="8" name="Slide Number Placeholder 7">
            <a:extLst>
              <a:ext uri="{FF2B5EF4-FFF2-40B4-BE49-F238E27FC236}">
                <a16:creationId xmlns:a16="http://schemas.microsoft.com/office/drawing/2014/main" id="{7582011C-F627-7671-CDDF-AD331AA19D99}"/>
              </a:ext>
            </a:extLst>
          </p:cNvPr>
          <p:cNvSpPr>
            <a:spLocks noGrp="1"/>
          </p:cNvSpPr>
          <p:nvPr>
            <p:ph type="sldNum" sz="quarter" idx="12"/>
          </p:nvPr>
        </p:nvSpPr>
        <p:spPr/>
        <p:txBody>
          <a:bodyPr/>
          <a:lstStyle/>
          <a:p>
            <a:fld id="{65164EED-B2E5-4BD1-8A8C-58045D49719F}" type="slidenum">
              <a:rPr lang="en-IN" smtClean="0"/>
              <a:t>13</a:t>
            </a:fld>
            <a:endParaRPr lang="en-IN"/>
          </a:p>
        </p:txBody>
      </p:sp>
      <p:sp>
        <p:nvSpPr>
          <p:cNvPr id="5" name="Rectangle: Rounded Corners 4">
            <a:extLst>
              <a:ext uri="{FF2B5EF4-FFF2-40B4-BE49-F238E27FC236}">
                <a16:creationId xmlns:a16="http://schemas.microsoft.com/office/drawing/2014/main" id="{45EF2DDF-8CBA-4648-E20C-F272302161B6}"/>
              </a:ext>
            </a:extLst>
          </p:cNvPr>
          <p:cNvSpPr/>
          <p:nvPr/>
        </p:nvSpPr>
        <p:spPr>
          <a:xfrm>
            <a:off x="698773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9" name="Rectangle: Rounded Corners 8">
            <a:extLst>
              <a:ext uri="{FF2B5EF4-FFF2-40B4-BE49-F238E27FC236}">
                <a16:creationId xmlns:a16="http://schemas.microsoft.com/office/drawing/2014/main" id="{604232AC-0689-1488-B6B4-ADC078275646}"/>
              </a:ext>
            </a:extLst>
          </p:cNvPr>
          <p:cNvSpPr/>
          <p:nvPr/>
        </p:nvSpPr>
        <p:spPr>
          <a:xfrm>
            <a:off x="8734877"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0" name="Rectangle: Rounded Corners 9">
            <a:extLst>
              <a:ext uri="{FF2B5EF4-FFF2-40B4-BE49-F238E27FC236}">
                <a16:creationId xmlns:a16="http://schemas.microsoft.com/office/drawing/2014/main" id="{2A316510-2B7F-4CE7-C6B6-75EA86E64A78}"/>
              </a:ext>
            </a:extLst>
          </p:cNvPr>
          <p:cNvSpPr/>
          <p:nvPr/>
        </p:nvSpPr>
        <p:spPr>
          <a:xfrm>
            <a:off x="10454773"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11" name="Rectangle: Rounded Corners 10">
            <a:extLst>
              <a:ext uri="{FF2B5EF4-FFF2-40B4-BE49-F238E27FC236}">
                <a16:creationId xmlns:a16="http://schemas.microsoft.com/office/drawing/2014/main" id="{2949803D-C487-9EE5-0AFF-1C0FDA4813E9}"/>
              </a:ext>
            </a:extLst>
          </p:cNvPr>
          <p:cNvSpPr/>
          <p:nvPr/>
        </p:nvSpPr>
        <p:spPr>
          <a:xfrm>
            <a:off x="260100"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2" name="Rectangle: Rounded Corners 11">
            <a:extLst>
              <a:ext uri="{FF2B5EF4-FFF2-40B4-BE49-F238E27FC236}">
                <a16:creationId xmlns:a16="http://schemas.microsoft.com/office/drawing/2014/main" id="{E957F1E7-E36F-0345-7395-749F1619322C}"/>
              </a:ext>
            </a:extLst>
          </p:cNvPr>
          <p:cNvSpPr/>
          <p:nvPr/>
        </p:nvSpPr>
        <p:spPr>
          <a:xfrm>
            <a:off x="1934280"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9813F8F3-B88E-1ACC-BA92-7A2CFCC68476}"/>
              </a:ext>
            </a:extLst>
          </p:cNvPr>
          <p:cNvSpPr/>
          <p:nvPr/>
        </p:nvSpPr>
        <p:spPr>
          <a:xfrm>
            <a:off x="3599684"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D82170D5-92E8-4034-DD5A-71DBD816C726}"/>
              </a:ext>
            </a:extLst>
          </p:cNvPr>
          <p:cNvSpPr/>
          <p:nvPr/>
        </p:nvSpPr>
        <p:spPr>
          <a:xfrm>
            <a:off x="5305956"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7" name="Rectangle: Rounded Corners 16">
            <a:extLst>
              <a:ext uri="{FF2B5EF4-FFF2-40B4-BE49-F238E27FC236}">
                <a16:creationId xmlns:a16="http://schemas.microsoft.com/office/drawing/2014/main" id="{D6C90529-C148-082B-94D2-F9179D63FD07}"/>
              </a:ext>
            </a:extLst>
          </p:cNvPr>
          <p:cNvSpPr/>
          <p:nvPr/>
        </p:nvSpPr>
        <p:spPr>
          <a:xfrm>
            <a:off x="515437" y="2307179"/>
            <a:ext cx="1938203" cy="70522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accent1"/>
                </a:solidFill>
                <a:latin typeface="+mj-lt"/>
              </a:rPr>
              <a:t>Mode : 2</a:t>
            </a:r>
          </a:p>
        </p:txBody>
      </p:sp>
      <p:pic>
        <p:nvPicPr>
          <p:cNvPr id="19" name="Picture 18">
            <a:extLst>
              <a:ext uri="{FF2B5EF4-FFF2-40B4-BE49-F238E27FC236}">
                <a16:creationId xmlns:a16="http://schemas.microsoft.com/office/drawing/2014/main" id="{2923A115-2D56-C609-563C-99EC1AE87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376" y="2372089"/>
            <a:ext cx="8529424" cy="3627188"/>
          </a:xfrm>
          <a:prstGeom prst="rect">
            <a:avLst/>
          </a:prstGeom>
        </p:spPr>
      </p:pic>
      <p:sp>
        <p:nvSpPr>
          <p:cNvPr id="3" name="Date Placeholder 5">
            <a:extLst>
              <a:ext uri="{FF2B5EF4-FFF2-40B4-BE49-F238E27FC236}">
                <a16:creationId xmlns:a16="http://schemas.microsoft.com/office/drawing/2014/main" id="{5ECF51B2-9AE2-9E11-4514-6001A3A24F34}"/>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05630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PLECS Simulation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14</a:t>
            </a:fld>
            <a:endParaRPr lang="en-IN"/>
          </a:p>
        </p:txBody>
      </p:sp>
      <p:sp>
        <p:nvSpPr>
          <p:cNvPr id="4" name="Rectangle: Rounded Corners 3">
            <a:extLst>
              <a:ext uri="{FF2B5EF4-FFF2-40B4-BE49-F238E27FC236}">
                <a16:creationId xmlns:a16="http://schemas.microsoft.com/office/drawing/2014/main" id="{44483F90-4173-9E50-2B26-CD8D7ABC1B8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0E13EAFD-76D7-C384-1470-C822017D464F}"/>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D93DF128-0D85-F550-AD69-4C5F786DC87B}"/>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A8507136-2B4C-1B1A-78DB-375C9E49BAA3}"/>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72CDA75-75A6-7B96-5F20-9BBA065D5565}"/>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D5709F9A-BFB3-FFFE-7D5D-A8E94C585E7A}"/>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578F4A69-697C-5BD7-4D0F-E3E55266355F}"/>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4" name="Picture 13">
            <a:extLst>
              <a:ext uri="{FF2B5EF4-FFF2-40B4-BE49-F238E27FC236}">
                <a16:creationId xmlns:a16="http://schemas.microsoft.com/office/drawing/2014/main" id="{D9C027EB-5A6F-E140-3F5C-A332A792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37" y="1961149"/>
            <a:ext cx="9144000" cy="4269783"/>
          </a:xfrm>
          <a:prstGeom prst="rect">
            <a:avLst/>
          </a:prstGeom>
        </p:spPr>
      </p:pic>
      <p:sp>
        <p:nvSpPr>
          <p:cNvPr id="3" name="Date Placeholder 5">
            <a:extLst>
              <a:ext uri="{FF2B5EF4-FFF2-40B4-BE49-F238E27FC236}">
                <a16:creationId xmlns:a16="http://schemas.microsoft.com/office/drawing/2014/main" id="{DC64F758-4E00-39C8-A059-3963859B0B53}"/>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65087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2B5C-2B44-6F5E-5715-257B10835EB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7D93992-9CF2-DDB3-1731-F970E2EA2A26}"/>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DC655706-012B-D5B2-38CA-F49DDAC07CD1}"/>
              </a:ext>
            </a:extLst>
          </p:cNvPr>
          <p:cNvSpPr>
            <a:spLocks noGrp="1"/>
          </p:cNvSpPr>
          <p:nvPr>
            <p:ph type="sldNum" sz="quarter" idx="12"/>
          </p:nvPr>
        </p:nvSpPr>
        <p:spPr/>
        <p:txBody>
          <a:bodyPr/>
          <a:lstStyle/>
          <a:p>
            <a:fld id="{65164EED-B2E5-4BD1-8A8C-58045D49719F}" type="slidenum">
              <a:rPr lang="en-IN" smtClean="0"/>
              <a:t>15</a:t>
            </a:fld>
            <a:endParaRPr lang="en-IN"/>
          </a:p>
        </p:txBody>
      </p:sp>
      <p:sp>
        <p:nvSpPr>
          <p:cNvPr id="4" name="Rectangle: Rounded Corners 3">
            <a:extLst>
              <a:ext uri="{FF2B5EF4-FFF2-40B4-BE49-F238E27FC236}">
                <a16:creationId xmlns:a16="http://schemas.microsoft.com/office/drawing/2014/main" id="{9C7E4B12-259E-D1DC-1D46-1BB91D46E281}"/>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963ED42-6C8B-1AAA-158D-04750B9989CA}"/>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5EAA3011-2AE5-739A-CFA5-B59CA7B0B652}"/>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F4CA4241-16DE-605D-E3EE-274D381E591E}"/>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5E70C8B4-3107-5B7D-3DC5-C403F4F28841}"/>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4D706EE2-756D-3B08-E6F2-5832FB25B553}"/>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2F5FFD7-D26C-89ED-3897-638DA5F3CDCF}"/>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3" name="Picture 12">
            <a:extLst>
              <a:ext uri="{FF2B5EF4-FFF2-40B4-BE49-F238E27FC236}">
                <a16:creationId xmlns:a16="http://schemas.microsoft.com/office/drawing/2014/main" id="{6C0B1AC2-EBFF-6007-6EF4-5A4A67682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0" y="1966903"/>
            <a:ext cx="7010400" cy="4572009"/>
          </a:xfrm>
          <a:prstGeom prst="rect">
            <a:avLst/>
          </a:prstGeom>
        </p:spPr>
      </p:pic>
      <p:sp>
        <p:nvSpPr>
          <p:cNvPr id="15" name="Rectangle: Rounded Corners 14">
            <a:extLst>
              <a:ext uri="{FF2B5EF4-FFF2-40B4-BE49-F238E27FC236}">
                <a16:creationId xmlns:a16="http://schemas.microsoft.com/office/drawing/2014/main" id="{7BA704E9-31CE-D2BF-53BD-999C7A75865F}"/>
              </a:ext>
            </a:extLst>
          </p:cNvPr>
          <p:cNvSpPr/>
          <p:nvPr/>
        </p:nvSpPr>
        <p:spPr>
          <a:xfrm>
            <a:off x="995823" y="2396822"/>
            <a:ext cx="201153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Source voltage and current </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5">
            <a:extLst>
              <a:ext uri="{FF2B5EF4-FFF2-40B4-BE49-F238E27FC236}">
                <a16:creationId xmlns:a16="http://schemas.microsoft.com/office/drawing/2014/main" id="{FF38C604-7E18-1618-2DE0-7130D9F08A72}"/>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56662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DAD04-E524-BCB8-D472-411FDDE0B0F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E9B328-0F36-86CC-EEB8-BA059CA180B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B4F89C95-C0A8-F7A8-2374-81C8F65FADC7}"/>
              </a:ext>
            </a:extLst>
          </p:cNvPr>
          <p:cNvSpPr>
            <a:spLocks noGrp="1"/>
          </p:cNvSpPr>
          <p:nvPr>
            <p:ph type="sldNum" sz="quarter" idx="12"/>
          </p:nvPr>
        </p:nvSpPr>
        <p:spPr/>
        <p:txBody>
          <a:bodyPr/>
          <a:lstStyle/>
          <a:p>
            <a:fld id="{65164EED-B2E5-4BD1-8A8C-58045D49719F}" type="slidenum">
              <a:rPr lang="en-IN" smtClean="0"/>
              <a:t>16</a:t>
            </a:fld>
            <a:endParaRPr lang="en-IN"/>
          </a:p>
        </p:txBody>
      </p:sp>
      <p:sp>
        <p:nvSpPr>
          <p:cNvPr id="4" name="Rectangle: Rounded Corners 3">
            <a:extLst>
              <a:ext uri="{FF2B5EF4-FFF2-40B4-BE49-F238E27FC236}">
                <a16:creationId xmlns:a16="http://schemas.microsoft.com/office/drawing/2014/main" id="{2B234282-D8C5-DF92-B13A-5FF6B0F717AA}"/>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AB6524B8-9D35-C33A-1C49-89FE264AB0A4}"/>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1E442C47-A7A6-9AE6-5097-3D6E484D46FA}"/>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96EC54C-0BB5-4D48-AB6E-14E3C3256FBE}"/>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27293FAB-446B-06C7-75F5-C7E6B3916B34}"/>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7E00C812-830A-DE72-E5DE-C1FFFF154404}"/>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3E4B692B-D12B-3439-D4B3-F41929867DC7}"/>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B8264B1D-1084-4AFA-C81F-CCBA27639ABF}"/>
              </a:ext>
            </a:extLst>
          </p:cNvPr>
          <p:cNvSpPr/>
          <p:nvPr/>
        </p:nvSpPr>
        <p:spPr>
          <a:xfrm>
            <a:off x="995823" y="2396822"/>
            <a:ext cx="201153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Inductor L1 </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ED7AB1C-B218-79C9-B7C3-136C8782C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625" y="1966903"/>
            <a:ext cx="7089775" cy="4572009"/>
          </a:xfrm>
          <a:prstGeom prst="rect">
            <a:avLst/>
          </a:prstGeom>
        </p:spPr>
      </p:pic>
      <p:sp>
        <p:nvSpPr>
          <p:cNvPr id="3" name="Date Placeholder 5">
            <a:extLst>
              <a:ext uri="{FF2B5EF4-FFF2-40B4-BE49-F238E27FC236}">
                <a16:creationId xmlns:a16="http://schemas.microsoft.com/office/drawing/2014/main" id="{8E95CE4F-E033-8F9B-E601-AD2A5E2139B8}"/>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61176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BFE9F-EFB1-5EC5-D087-6E42CC9CBB1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F1285BF-B18E-753F-7168-7EF367265D8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A745C826-CC21-6B80-DDD3-8C10F12925CC}"/>
              </a:ext>
            </a:extLst>
          </p:cNvPr>
          <p:cNvSpPr>
            <a:spLocks noGrp="1"/>
          </p:cNvSpPr>
          <p:nvPr>
            <p:ph type="sldNum" sz="quarter" idx="12"/>
          </p:nvPr>
        </p:nvSpPr>
        <p:spPr/>
        <p:txBody>
          <a:bodyPr/>
          <a:lstStyle/>
          <a:p>
            <a:fld id="{65164EED-B2E5-4BD1-8A8C-58045D49719F}" type="slidenum">
              <a:rPr lang="en-IN" smtClean="0"/>
              <a:t>17</a:t>
            </a:fld>
            <a:endParaRPr lang="en-IN"/>
          </a:p>
        </p:txBody>
      </p:sp>
      <p:sp>
        <p:nvSpPr>
          <p:cNvPr id="4" name="Rectangle: Rounded Corners 3">
            <a:extLst>
              <a:ext uri="{FF2B5EF4-FFF2-40B4-BE49-F238E27FC236}">
                <a16:creationId xmlns:a16="http://schemas.microsoft.com/office/drawing/2014/main" id="{CD8D04BF-7547-3AD3-F9A2-97F42AE3DE97}"/>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F41C43E4-1BD4-F4AE-604E-99A1453DC704}"/>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08B322CA-3138-1C1A-99DE-8CD6256E4AE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39F761ED-5AE3-C9E9-5091-72E88A70641C}"/>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23DAAAF6-C69B-A264-A5A8-FB27E0E7347B}"/>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67B2A683-E4A6-0DFD-2532-EB38B63DD883}"/>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2B8F5A5C-476A-2F9B-8913-843464202036}"/>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883932C6-F8C0-6FB5-BA54-F336CC28BFAC}"/>
              </a:ext>
            </a:extLst>
          </p:cNvPr>
          <p:cNvSpPr/>
          <p:nvPr/>
        </p:nvSpPr>
        <p:spPr>
          <a:xfrm>
            <a:off x="995823" y="2396822"/>
            <a:ext cx="201153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Switch</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8068710-FE8D-D7E5-E848-9A47A69C0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440" y="1966903"/>
            <a:ext cx="7315209" cy="4572009"/>
          </a:xfrm>
          <a:prstGeom prst="rect">
            <a:avLst/>
          </a:prstGeom>
        </p:spPr>
      </p:pic>
      <p:sp>
        <p:nvSpPr>
          <p:cNvPr id="3" name="Date Placeholder 5">
            <a:extLst>
              <a:ext uri="{FF2B5EF4-FFF2-40B4-BE49-F238E27FC236}">
                <a16:creationId xmlns:a16="http://schemas.microsoft.com/office/drawing/2014/main" id="{7DAF519B-8FAA-247A-0DE4-9555571114AD}"/>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78127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5544-F801-97E9-604F-F9C1F510D58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93BE93A-7810-46CC-5B67-8791B97F63F5}"/>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33011A45-0F41-86A1-98D5-DDE6ACE7917E}"/>
              </a:ext>
            </a:extLst>
          </p:cNvPr>
          <p:cNvSpPr>
            <a:spLocks noGrp="1"/>
          </p:cNvSpPr>
          <p:nvPr>
            <p:ph type="sldNum" sz="quarter" idx="12"/>
          </p:nvPr>
        </p:nvSpPr>
        <p:spPr/>
        <p:txBody>
          <a:bodyPr/>
          <a:lstStyle/>
          <a:p>
            <a:fld id="{65164EED-B2E5-4BD1-8A8C-58045D49719F}" type="slidenum">
              <a:rPr lang="en-IN" smtClean="0"/>
              <a:t>18</a:t>
            </a:fld>
            <a:endParaRPr lang="en-IN"/>
          </a:p>
        </p:txBody>
      </p:sp>
      <p:sp>
        <p:nvSpPr>
          <p:cNvPr id="4" name="Rectangle: Rounded Corners 3">
            <a:extLst>
              <a:ext uri="{FF2B5EF4-FFF2-40B4-BE49-F238E27FC236}">
                <a16:creationId xmlns:a16="http://schemas.microsoft.com/office/drawing/2014/main" id="{7FBDE7A7-AE27-6F5E-6994-68A04A0EE86F}"/>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01487D51-F036-695E-25D5-EEB64534CF37}"/>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1C46E8E8-2969-8342-23BF-B9F4C0594BF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524F5E3D-A32F-CD0F-613C-FCB09E5DD7E8}"/>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C1421BBC-E846-DA8B-1E08-B022970C54F1}"/>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8184A79B-9C27-EED5-DE3D-38BC49DB4585}"/>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9853109-8A55-7212-82F5-CC6FC8402EE0}"/>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0BC884D7-06B6-BAB7-F418-3062FEF92863}"/>
              </a:ext>
            </a:extLst>
          </p:cNvPr>
          <p:cNvSpPr/>
          <p:nvPr/>
        </p:nvSpPr>
        <p:spPr>
          <a:xfrm>
            <a:off x="995823" y="2396822"/>
            <a:ext cx="201153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Diode </a:t>
            </a:r>
          </a:p>
        </p:txBody>
      </p:sp>
      <p:pic>
        <p:nvPicPr>
          <p:cNvPr id="14" name="Picture 13">
            <a:extLst>
              <a:ext uri="{FF2B5EF4-FFF2-40B4-BE49-F238E27FC236}">
                <a16:creationId xmlns:a16="http://schemas.microsoft.com/office/drawing/2014/main" id="{A7D15176-7807-44A1-C252-EBBDAD687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966903"/>
            <a:ext cx="7411720" cy="4572009"/>
          </a:xfrm>
          <a:prstGeom prst="rect">
            <a:avLst/>
          </a:prstGeom>
        </p:spPr>
      </p:pic>
      <p:sp>
        <p:nvSpPr>
          <p:cNvPr id="3" name="Date Placeholder 5">
            <a:extLst>
              <a:ext uri="{FF2B5EF4-FFF2-40B4-BE49-F238E27FC236}">
                <a16:creationId xmlns:a16="http://schemas.microsoft.com/office/drawing/2014/main" id="{C543666D-B8D5-72F9-AC96-D8E237938162}"/>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27076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61C31-97AA-7B8E-23C6-84C4F32FA84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1222B1-431D-15B0-BC05-5B163583CF6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7E0BB052-1295-58AD-2495-043EB8B68EDE}"/>
              </a:ext>
            </a:extLst>
          </p:cNvPr>
          <p:cNvSpPr>
            <a:spLocks noGrp="1"/>
          </p:cNvSpPr>
          <p:nvPr>
            <p:ph type="sldNum" sz="quarter" idx="12"/>
          </p:nvPr>
        </p:nvSpPr>
        <p:spPr/>
        <p:txBody>
          <a:bodyPr/>
          <a:lstStyle/>
          <a:p>
            <a:fld id="{65164EED-B2E5-4BD1-8A8C-58045D49719F}" type="slidenum">
              <a:rPr lang="en-IN" smtClean="0"/>
              <a:t>19</a:t>
            </a:fld>
            <a:endParaRPr lang="en-IN"/>
          </a:p>
        </p:txBody>
      </p:sp>
      <p:sp>
        <p:nvSpPr>
          <p:cNvPr id="4" name="Rectangle: Rounded Corners 3">
            <a:extLst>
              <a:ext uri="{FF2B5EF4-FFF2-40B4-BE49-F238E27FC236}">
                <a16:creationId xmlns:a16="http://schemas.microsoft.com/office/drawing/2014/main" id="{1B27F27C-B965-5109-9553-A85B31038A2B}"/>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B7516879-8D97-66DB-4AFE-67BD7732ACF1}"/>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39E4DFA4-08C5-FAA8-2901-019C4D13562F}"/>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02324A9C-34AD-1FFC-5DE5-C1FD56F191EB}"/>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EE8A44A1-68EF-FA17-04DC-57160050508E}"/>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74084F6-7B8F-69FE-96F3-DBC051992A7F}"/>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3F58EA0-AA9E-1A07-BD13-057834612230}"/>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5A07E46A-A90D-C8CE-4B3D-651D543004E5}"/>
              </a:ext>
            </a:extLst>
          </p:cNvPr>
          <p:cNvSpPr/>
          <p:nvPr/>
        </p:nvSpPr>
        <p:spPr>
          <a:xfrm>
            <a:off x="995823" y="2396822"/>
            <a:ext cx="213345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Capacitor C1 </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D1C0723-8F15-385E-CF74-35B44F36B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471" y="1966903"/>
            <a:ext cx="7264409" cy="4572009"/>
          </a:xfrm>
          <a:prstGeom prst="rect">
            <a:avLst/>
          </a:prstGeom>
        </p:spPr>
      </p:pic>
      <p:sp>
        <p:nvSpPr>
          <p:cNvPr id="3" name="Date Placeholder 5">
            <a:extLst>
              <a:ext uri="{FF2B5EF4-FFF2-40B4-BE49-F238E27FC236}">
                <a16:creationId xmlns:a16="http://schemas.microsoft.com/office/drawing/2014/main" id="{43F1F4A1-0627-9048-1BDA-AB5CD2B45478}"/>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53246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101600" y="83671"/>
            <a:ext cx="11964894" cy="705223"/>
          </a:xfrm>
          <a:prstGeom prst="roundRect">
            <a:avLst>
              <a:gd name="adj" fmla="val 25609"/>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mj-lt"/>
              </a:rPr>
              <a:t>Presentation Outline</a:t>
            </a:r>
          </a:p>
        </p:txBody>
      </p:sp>
      <p:sp>
        <p:nvSpPr>
          <p:cNvPr id="3" name="Rectangle: Rounded Corners 2">
            <a:extLst>
              <a:ext uri="{FF2B5EF4-FFF2-40B4-BE49-F238E27FC236}">
                <a16:creationId xmlns:a16="http://schemas.microsoft.com/office/drawing/2014/main" id="{7F850292-1FE2-7394-01CB-54777F78B9F3}"/>
              </a:ext>
            </a:extLst>
          </p:cNvPr>
          <p:cNvSpPr/>
          <p:nvPr/>
        </p:nvSpPr>
        <p:spPr>
          <a:xfrm>
            <a:off x="2085788" y="1027954"/>
            <a:ext cx="7841129" cy="5085977"/>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400" dirty="0">
                <a:solidFill>
                  <a:srgbClr val="0070C0"/>
                </a:solidFill>
              </a:rPr>
              <a:t>Motivation</a:t>
            </a:r>
          </a:p>
          <a:p>
            <a:pPr>
              <a:spcAft>
                <a:spcPts val="600"/>
              </a:spcAft>
            </a:pPr>
            <a:r>
              <a:rPr lang="en-US" sz="2400" dirty="0">
                <a:solidFill>
                  <a:srgbClr val="FF0000"/>
                </a:solidFill>
              </a:rPr>
              <a:t>Need for Project</a:t>
            </a:r>
          </a:p>
          <a:p>
            <a:pPr>
              <a:spcAft>
                <a:spcPts val="600"/>
              </a:spcAft>
            </a:pPr>
            <a:r>
              <a:rPr lang="en-US" sz="2400" dirty="0">
                <a:solidFill>
                  <a:srgbClr val="002060"/>
                </a:solidFill>
              </a:rPr>
              <a:t>Literature Review</a:t>
            </a:r>
          </a:p>
          <a:p>
            <a:pPr>
              <a:spcAft>
                <a:spcPts val="600"/>
              </a:spcAft>
            </a:pPr>
            <a:r>
              <a:rPr lang="en-US" sz="2400" dirty="0">
                <a:solidFill>
                  <a:srgbClr val="7030A0"/>
                </a:solidFill>
              </a:rPr>
              <a:t>Research Gap</a:t>
            </a:r>
          </a:p>
          <a:p>
            <a:pPr>
              <a:spcAft>
                <a:spcPts val="600"/>
              </a:spcAft>
            </a:pPr>
            <a:r>
              <a:rPr lang="en-US" sz="2400" dirty="0">
                <a:solidFill>
                  <a:srgbClr val="00B050"/>
                </a:solidFill>
              </a:rPr>
              <a:t>Research Objectives</a:t>
            </a:r>
          </a:p>
          <a:p>
            <a:pPr>
              <a:spcAft>
                <a:spcPts val="600"/>
              </a:spcAft>
            </a:pPr>
            <a:r>
              <a:rPr lang="en-US" sz="2400" dirty="0">
                <a:solidFill>
                  <a:schemeClr val="accent2">
                    <a:lumMod val="50000"/>
                  </a:schemeClr>
                </a:solidFill>
              </a:rPr>
              <a:t>Proposed Converter</a:t>
            </a:r>
          </a:p>
          <a:p>
            <a:pPr>
              <a:spcAft>
                <a:spcPts val="600"/>
              </a:spcAft>
            </a:pPr>
            <a:r>
              <a:rPr lang="en-US" sz="2400" dirty="0">
                <a:solidFill>
                  <a:schemeClr val="tx1"/>
                </a:solidFill>
              </a:rPr>
              <a:t>Analysis and Design</a:t>
            </a:r>
          </a:p>
          <a:p>
            <a:pPr>
              <a:spcAft>
                <a:spcPts val="600"/>
              </a:spcAft>
            </a:pPr>
            <a:r>
              <a:rPr lang="en-US" sz="2400" dirty="0">
                <a:solidFill>
                  <a:srgbClr val="00B0F0"/>
                </a:solidFill>
              </a:rPr>
              <a:t>Time Line</a:t>
            </a:r>
          </a:p>
        </p:txBody>
      </p:sp>
      <p:sp>
        <p:nvSpPr>
          <p:cNvPr id="6" name="Date Placeholder 5">
            <a:extLst>
              <a:ext uri="{FF2B5EF4-FFF2-40B4-BE49-F238E27FC236}">
                <a16:creationId xmlns:a16="http://schemas.microsoft.com/office/drawing/2014/main" id="{45A930E3-B87F-7AD1-1161-F6ED828A82EA}"/>
              </a:ext>
            </a:extLst>
          </p:cNvPr>
          <p:cNvSpPr>
            <a:spLocks noGrp="1"/>
          </p:cNvSpPr>
          <p:nvPr>
            <p:ph type="dt" sz="half" idx="10"/>
          </p:nvPr>
        </p:nvSpPr>
        <p:spPr/>
        <p:txBody>
          <a:bodyPr/>
          <a:lstStyle/>
          <a:p>
            <a:r>
              <a:rPr lang="en-US" dirty="0"/>
              <a:t>08-11-2024</a:t>
            </a:r>
            <a:endParaRPr lang="en-IN" dirty="0"/>
          </a:p>
        </p:txBody>
      </p:sp>
      <p:sp>
        <p:nvSpPr>
          <p:cNvPr id="7" name="Slide Number Placeholder 6">
            <a:extLst>
              <a:ext uri="{FF2B5EF4-FFF2-40B4-BE49-F238E27FC236}">
                <a16:creationId xmlns:a16="http://schemas.microsoft.com/office/drawing/2014/main" id="{954823E2-79D0-4FE4-7A2C-A7615CF9D8CC}"/>
              </a:ext>
            </a:extLst>
          </p:cNvPr>
          <p:cNvSpPr>
            <a:spLocks noGrp="1"/>
          </p:cNvSpPr>
          <p:nvPr>
            <p:ph type="sldNum" sz="quarter" idx="12"/>
          </p:nvPr>
        </p:nvSpPr>
        <p:spPr/>
        <p:txBody>
          <a:bodyPr/>
          <a:lstStyle/>
          <a:p>
            <a:fld id="{65164EED-B2E5-4BD1-8A8C-58045D49719F}" type="slidenum">
              <a:rPr lang="en-IN" smtClean="0"/>
              <a:t>2</a:t>
            </a:fld>
            <a:endParaRPr lang="en-IN"/>
          </a:p>
        </p:txBody>
      </p:sp>
    </p:spTree>
    <p:extLst>
      <p:ext uri="{BB962C8B-B14F-4D97-AF65-F5344CB8AC3E}">
        <p14:creationId xmlns:p14="http://schemas.microsoft.com/office/powerpoint/2010/main" val="224750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E65E-CD57-B328-85B9-5ECA47B1FF7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C89EE9-06E1-643C-E213-5C3C3AEA17A9}"/>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54BA3FC9-4341-6157-4498-F935F863905A}"/>
              </a:ext>
            </a:extLst>
          </p:cNvPr>
          <p:cNvSpPr>
            <a:spLocks noGrp="1"/>
          </p:cNvSpPr>
          <p:nvPr>
            <p:ph type="sldNum" sz="quarter" idx="12"/>
          </p:nvPr>
        </p:nvSpPr>
        <p:spPr/>
        <p:txBody>
          <a:bodyPr/>
          <a:lstStyle/>
          <a:p>
            <a:fld id="{65164EED-B2E5-4BD1-8A8C-58045D49719F}" type="slidenum">
              <a:rPr lang="en-IN" smtClean="0"/>
              <a:t>20</a:t>
            </a:fld>
            <a:endParaRPr lang="en-IN"/>
          </a:p>
        </p:txBody>
      </p:sp>
      <p:sp>
        <p:nvSpPr>
          <p:cNvPr id="4" name="Rectangle: Rounded Corners 3">
            <a:extLst>
              <a:ext uri="{FF2B5EF4-FFF2-40B4-BE49-F238E27FC236}">
                <a16:creationId xmlns:a16="http://schemas.microsoft.com/office/drawing/2014/main" id="{75255158-EC12-8C03-F37A-1E8873438249}"/>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95DA695-AF09-50F5-4E66-A3569CC3876D}"/>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790D4A57-2428-4401-93EE-60D73569DB73}"/>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EB1AE51B-A5D9-8C9B-5E22-63B559825B6C}"/>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30AF9D9-43A6-B789-812C-B7AD50939763}"/>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78D66992-735A-76DD-C431-64FA85377432}"/>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68B1EE96-DA96-5140-6EA4-862DF47776F6}"/>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0A545C6D-9A59-F647-9CE2-F5EC5A48C6C5}"/>
              </a:ext>
            </a:extLst>
          </p:cNvPr>
          <p:cNvSpPr/>
          <p:nvPr/>
        </p:nvSpPr>
        <p:spPr>
          <a:xfrm>
            <a:off x="995823" y="2396822"/>
            <a:ext cx="201153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Inductor L2</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1CAA850-F952-EF98-7504-D476F6B53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394" y="1966903"/>
            <a:ext cx="7581086" cy="4572009"/>
          </a:xfrm>
          <a:prstGeom prst="rect">
            <a:avLst/>
          </a:prstGeom>
        </p:spPr>
      </p:pic>
      <p:sp>
        <p:nvSpPr>
          <p:cNvPr id="3" name="Date Placeholder 5">
            <a:extLst>
              <a:ext uri="{FF2B5EF4-FFF2-40B4-BE49-F238E27FC236}">
                <a16:creationId xmlns:a16="http://schemas.microsoft.com/office/drawing/2014/main" id="{7330828B-89AB-2FBF-D437-75E84BEE0932}"/>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10220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199E0-58F3-FECA-EF3D-6DC5425307A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E3EC553-F4B4-A628-23CD-344EB0DB097E}"/>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A4A2BE13-BBED-0078-9BF2-7ABEABB192B9}"/>
              </a:ext>
            </a:extLst>
          </p:cNvPr>
          <p:cNvSpPr>
            <a:spLocks noGrp="1"/>
          </p:cNvSpPr>
          <p:nvPr>
            <p:ph type="sldNum" sz="quarter" idx="12"/>
          </p:nvPr>
        </p:nvSpPr>
        <p:spPr/>
        <p:txBody>
          <a:bodyPr/>
          <a:lstStyle/>
          <a:p>
            <a:fld id="{65164EED-B2E5-4BD1-8A8C-58045D49719F}" type="slidenum">
              <a:rPr lang="en-IN" smtClean="0"/>
              <a:t>21</a:t>
            </a:fld>
            <a:endParaRPr lang="en-IN"/>
          </a:p>
        </p:txBody>
      </p:sp>
      <p:sp>
        <p:nvSpPr>
          <p:cNvPr id="4" name="Rectangle: Rounded Corners 3">
            <a:extLst>
              <a:ext uri="{FF2B5EF4-FFF2-40B4-BE49-F238E27FC236}">
                <a16:creationId xmlns:a16="http://schemas.microsoft.com/office/drawing/2014/main" id="{BC8827AD-8077-F4BB-A76F-72755471A15B}"/>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3FFB87DE-2150-3A08-6E40-1A002F4CBAF0}"/>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BB4DE3A7-AAA9-3423-BFB8-8C4F5250CAA5}"/>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4E5F2F5C-8394-E6C6-198E-D2F87B2A4AD9}"/>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78B33F2A-EE53-987D-46B9-A99BAA53FE96}"/>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8FFB22E-00DD-40B6-0DDF-F5E645FCF751}"/>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8A20B884-4422-0921-9B60-9ED7A2AD9892}"/>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6EA2348C-C14B-C0CD-09AA-1EF3A950AFF7}"/>
              </a:ext>
            </a:extLst>
          </p:cNvPr>
          <p:cNvSpPr/>
          <p:nvPr/>
        </p:nvSpPr>
        <p:spPr>
          <a:xfrm>
            <a:off x="995823" y="2396822"/>
            <a:ext cx="214361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Capacitor C2</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FB7EFD1-58DC-FF18-01D0-2EE6EE545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966903"/>
            <a:ext cx="7269480" cy="4572009"/>
          </a:xfrm>
          <a:prstGeom prst="rect">
            <a:avLst/>
          </a:prstGeom>
        </p:spPr>
      </p:pic>
      <p:sp>
        <p:nvSpPr>
          <p:cNvPr id="3" name="Date Placeholder 5">
            <a:extLst>
              <a:ext uri="{FF2B5EF4-FFF2-40B4-BE49-F238E27FC236}">
                <a16:creationId xmlns:a16="http://schemas.microsoft.com/office/drawing/2014/main" id="{5E224294-F95C-F89A-3EFD-F8D6267CC216}"/>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62673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CD075-30F3-B541-62FA-8F2B8E77A14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62D2856-F352-8A6B-48D7-A60587136B60}"/>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Simulation Result</a:t>
            </a:r>
          </a:p>
        </p:txBody>
      </p:sp>
      <p:sp>
        <p:nvSpPr>
          <p:cNvPr id="8" name="Slide Number Placeholder 7">
            <a:extLst>
              <a:ext uri="{FF2B5EF4-FFF2-40B4-BE49-F238E27FC236}">
                <a16:creationId xmlns:a16="http://schemas.microsoft.com/office/drawing/2014/main" id="{1425644C-4ED3-62FF-E303-B08AE9088647}"/>
              </a:ext>
            </a:extLst>
          </p:cNvPr>
          <p:cNvSpPr>
            <a:spLocks noGrp="1"/>
          </p:cNvSpPr>
          <p:nvPr>
            <p:ph type="sldNum" sz="quarter" idx="12"/>
          </p:nvPr>
        </p:nvSpPr>
        <p:spPr/>
        <p:txBody>
          <a:bodyPr/>
          <a:lstStyle/>
          <a:p>
            <a:fld id="{65164EED-B2E5-4BD1-8A8C-58045D49719F}" type="slidenum">
              <a:rPr lang="en-IN" smtClean="0"/>
              <a:t>22</a:t>
            </a:fld>
            <a:endParaRPr lang="en-IN"/>
          </a:p>
        </p:txBody>
      </p:sp>
      <p:sp>
        <p:nvSpPr>
          <p:cNvPr id="4" name="Rectangle: Rounded Corners 3">
            <a:extLst>
              <a:ext uri="{FF2B5EF4-FFF2-40B4-BE49-F238E27FC236}">
                <a16:creationId xmlns:a16="http://schemas.microsoft.com/office/drawing/2014/main" id="{4E152063-F2A1-0AB8-14D6-0FA532B78EEA}"/>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F705858C-4DA2-7D9A-FF39-18818CA55A0F}"/>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E31E00BD-0992-C172-E4B0-3F201B09FC58}"/>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16A0EA37-272B-F3DA-ED7B-5A6685EE1C2D}"/>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FF0D4DC0-0F39-D4E2-88DC-EBF25C18B0F9}"/>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9E86A6D2-95CC-5F8C-BD00-1D78D5064AD0}"/>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A6C5C5DD-83C8-E8CB-DBD0-FE3B2AB1F648}"/>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97304ED6-CD97-0423-8CBB-F2BBCE520F46}"/>
              </a:ext>
            </a:extLst>
          </p:cNvPr>
          <p:cNvSpPr/>
          <p:nvPr/>
        </p:nvSpPr>
        <p:spPr>
          <a:xfrm>
            <a:off x="995823" y="2396822"/>
            <a:ext cx="2143617" cy="29655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voltage and current across Load</a:t>
            </a:r>
            <a:endParaRPr lang="en-IN" sz="3200" b="1" dirty="0">
              <a:solidFill>
                <a:srgbClr val="7030A0"/>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DD998FC-22A4-3C0C-799E-E08BCD793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75" y="1966903"/>
            <a:ext cx="7680572" cy="4572009"/>
          </a:xfrm>
          <a:prstGeom prst="rect">
            <a:avLst/>
          </a:prstGeom>
        </p:spPr>
      </p:pic>
      <p:sp>
        <p:nvSpPr>
          <p:cNvPr id="3" name="Date Placeholder 5">
            <a:extLst>
              <a:ext uri="{FF2B5EF4-FFF2-40B4-BE49-F238E27FC236}">
                <a16:creationId xmlns:a16="http://schemas.microsoft.com/office/drawing/2014/main" id="{AE34F3E3-A8FE-5213-1AD9-0C5653393290}"/>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26863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CEFF-5E6C-83CA-6723-37BB6C07B1E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CB257F1-75EE-0460-A60E-C9132CD5CB9D}"/>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Setup</a:t>
            </a:r>
          </a:p>
        </p:txBody>
      </p:sp>
      <p:sp>
        <p:nvSpPr>
          <p:cNvPr id="8" name="Slide Number Placeholder 7">
            <a:extLst>
              <a:ext uri="{FF2B5EF4-FFF2-40B4-BE49-F238E27FC236}">
                <a16:creationId xmlns:a16="http://schemas.microsoft.com/office/drawing/2014/main" id="{5F65D248-02BB-8CD2-63D3-C575A8667D57}"/>
              </a:ext>
            </a:extLst>
          </p:cNvPr>
          <p:cNvSpPr>
            <a:spLocks noGrp="1"/>
          </p:cNvSpPr>
          <p:nvPr>
            <p:ph type="sldNum" sz="quarter" idx="12"/>
          </p:nvPr>
        </p:nvSpPr>
        <p:spPr/>
        <p:txBody>
          <a:bodyPr/>
          <a:lstStyle/>
          <a:p>
            <a:fld id="{65164EED-B2E5-4BD1-8A8C-58045D49719F}" type="slidenum">
              <a:rPr lang="en-IN" smtClean="0"/>
              <a:t>23</a:t>
            </a:fld>
            <a:endParaRPr lang="en-IN"/>
          </a:p>
        </p:txBody>
      </p:sp>
      <p:sp>
        <p:nvSpPr>
          <p:cNvPr id="4" name="Rectangle: Rounded Corners 3">
            <a:extLst>
              <a:ext uri="{FF2B5EF4-FFF2-40B4-BE49-F238E27FC236}">
                <a16:creationId xmlns:a16="http://schemas.microsoft.com/office/drawing/2014/main" id="{AB5B77CD-B1C8-E982-16A0-75CF78480EC1}"/>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644DC974-C2D8-4200-7C5E-B2745D88CE19}"/>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CB6A8CDB-9020-9784-DBB6-E69928737E33}"/>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7FA169C3-725E-351F-30CE-79D656BBAEB0}"/>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EA8C5350-82B6-3992-02A8-FC87C7D57EFC}"/>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615DEE8B-19AC-E65C-AD09-013B0515FF25}"/>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E437975-F1B4-9BBC-FB60-141B0FE6BE3E}"/>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3" name="Picture 2">
            <a:extLst>
              <a:ext uri="{FF2B5EF4-FFF2-40B4-BE49-F238E27FC236}">
                <a16:creationId xmlns:a16="http://schemas.microsoft.com/office/drawing/2014/main" id="{334FDB69-1F45-ECC7-EE91-BDF85F9EB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955149"/>
            <a:ext cx="7572703" cy="4259645"/>
          </a:xfrm>
          <a:prstGeom prst="rect">
            <a:avLst/>
          </a:prstGeom>
        </p:spPr>
      </p:pic>
      <p:sp>
        <p:nvSpPr>
          <p:cNvPr id="13" name="Date Placeholder 5">
            <a:extLst>
              <a:ext uri="{FF2B5EF4-FFF2-40B4-BE49-F238E27FC236}">
                <a16:creationId xmlns:a16="http://schemas.microsoft.com/office/drawing/2014/main" id="{A6E739C8-8E79-291B-A2C7-8CD5E46B66CE}"/>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704585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4670-10D7-C648-B39A-BD91C8EC880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8E1E29-D93F-416B-C42F-E5915AAC0F4B}"/>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Results</a:t>
            </a:r>
          </a:p>
        </p:txBody>
      </p:sp>
      <p:sp>
        <p:nvSpPr>
          <p:cNvPr id="8" name="Slide Number Placeholder 7">
            <a:extLst>
              <a:ext uri="{FF2B5EF4-FFF2-40B4-BE49-F238E27FC236}">
                <a16:creationId xmlns:a16="http://schemas.microsoft.com/office/drawing/2014/main" id="{072D44DB-8A8A-CE38-5336-5706EEC4A69D}"/>
              </a:ext>
            </a:extLst>
          </p:cNvPr>
          <p:cNvSpPr>
            <a:spLocks noGrp="1"/>
          </p:cNvSpPr>
          <p:nvPr>
            <p:ph type="sldNum" sz="quarter" idx="12"/>
          </p:nvPr>
        </p:nvSpPr>
        <p:spPr/>
        <p:txBody>
          <a:bodyPr/>
          <a:lstStyle/>
          <a:p>
            <a:fld id="{65164EED-B2E5-4BD1-8A8C-58045D49719F}" type="slidenum">
              <a:rPr lang="en-IN" smtClean="0"/>
              <a:t>24</a:t>
            </a:fld>
            <a:endParaRPr lang="en-IN"/>
          </a:p>
        </p:txBody>
      </p:sp>
      <p:sp>
        <p:nvSpPr>
          <p:cNvPr id="4" name="Rectangle: Rounded Corners 3">
            <a:extLst>
              <a:ext uri="{FF2B5EF4-FFF2-40B4-BE49-F238E27FC236}">
                <a16:creationId xmlns:a16="http://schemas.microsoft.com/office/drawing/2014/main" id="{76E83A5C-E991-BFC5-0451-81971AE4EBB2}"/>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D35406E1-225A-CA5D-2A4C-0B2D45DEEA7C}"/>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440ADB96-252C-5646-34D0-DE0ED224C8B0}"/>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62F13D10-F0A9-A0C5-F002-EA92CEF0E8D4}"/>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EE4C023D-0888-0151-AD46-DBB06CEA8FCA}"/>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2FE6FBA5-9940-500E-0D4B-0A6A3893CD74}"/>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0B6B58D-BD97-B36F-E1EB-85651CE2758E}"/>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4" name="Picture 13">
            <a:extLst>
              <a:ext uri="{FF2B5EF4-FFF2-40B4-BE49-F238E27FC236}">
                <a16:creationId xmlns:a16="http://schemas.microsoft.com/office/drawing/2014/main" id="{9D6447F6-4EF2-C45F-E6B8-2D61429E5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940995"/>
            <a:ext cx="7028800" cy="4486121"/>
          </a:xfrm>
          <a:prstGeom prst="rect">
            <a:avLst/>
          </a:prstGeom>
        </p:spPr>
      </p:pic>
      <p:sp>
        <p:nvSpPr>
          <p:cNvPr id="16" name="Oval 15">
            <a:extLst>
              <a:ext uri="{FF2B5EF4-FFF2-40B4-BE49-F238E27FC236}">
                <a16:creationId xmlns:a16="http://schemas.microsoft.com/office/drawing/2014/main" id="{5FA99B66-D70D-DF6F-3593-6E91B148D5B7}"/>
              </a:ext>
            </a:extLst>
          </p:cNvPr>
          <p:cNvSpPr/>
          <p:nvPr/>
        </p:nvSpPr>
        <p:spPr>
          <a:xfrm>
            <a:off x="4323235" y="2793680"/>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94F6CC7A-68DF-7BE8-F9BF-ED8AE103559B}"/>
              </a:ext>
            </a:extLst>
          </p:cNvPr>
          <p:cNvSpPr/>
          <p:nvPr/>
        </p:nvSpPr>
        <p:spPr>
          <a:xfrm>
            <a:off x="5036798" y="3371924"/>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E26A290-EBE6-325A-540B-AE58F6F5061F}"/>
              </a:ext>
            </a:extLst>
          </p:cNvPr>
          <p:cNvSpPr/>
          <p:nvPr/>
        </p:nvSpPr>
        <p:spPr>
          <a:xfrm>
            <a:off x="5714377" y="3960617"/>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FD3DB07-0C63-7C71-C68D-2B3149666ABC}"/>
              </a:ext>
            </a:extLst>
          </p:cNvPr>
          <p:cNvSpPr/>
          <p:nvPr/>
        </p:nvSpPr>
        <p:spPr>
          <a:xfrm>
            <a:off x="6530251" y="4474827"/>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8C430400-1086-61B1-FAFD-BCF155679FD7}"/>
              </a:ext>
            </a:extLst>
          </p:cNvPr>
          <p:cNvSpPr/>
          <p:nvPr/>
        </p:nvSpPr>
        <p:spPr>
          <a:xfrm>
            <a:off x="7422168" y="5265243"/>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AF10CD3-1651-9668-C66E-11A727411B26}"/>
              </a:ext>
            </a:extLst>
          </p:cNvPr>
          <p:cNvSpPr/>
          <p:nvPr/>
        </p:nvSpPr>
        <p:spPr>
          <a:xfrm>
            <a:off x="8498250" y="5659417"/>
            <a:ext cx="441719" cy="14177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Arrow Connector 23">
            <a:extLst>
              <a:ext uri="{FF2B5EF4-FFF2-40B4-BE49-F238E27FC236}">
                <a16:creationId xmlns:a16="http://schemas.microsoft.com/office/drawing/2014/main" id="{000F7750-2060-50E0-8A65-47118B98A424}"/>
              </a:ext>
            </a:extLst>
          </p:cNvPr>
          <p:cNvCxnSpPr/>
          <p:nvPr/>
        </p:nvCxnSpPr>
        <p:spPr>
          <a:xfrm flipH="1">
            <a:off x="2837306" y="3188043"/>
            <a:ext cx="17056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7960E4-81B6-DA08-9044-7EF57F9E137C}"/>
              </a:ext>
            </a:extLst>
          </p:cNvPr>
          <p:cNvCxnSpPr/>
          <p:nvPr/>
        </p:nvCxnSpPr>
        <p:spPr>
          <a:xfrm flipV="1">
            <a:off x="4531217" y="2956094"/>
            <a:ext cx="0" cy="2319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875BC7-DC40-7D6A-3E16-F8F11F98CCF5}"/>
              </a:ext>
            </a:extLst>
          </p:cNvPr>
          <p:cNvCxnSpPr>
            <a:cxnSpLocks/>
          </p:cNvCxnSpPr>
          <p:nvPr/>
        </p:nvCxnSpPr>
        <p:spPr>
          <a:xfrm flipH="1">
            <a:off x="2800805" y="3752287"/>
            <a:ext cx="23972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E36A4C-0C2A-ABF2-FD1C-5214AFBEFA9A}"/>
              </a:ext>
            </a:extLst>
          </p:cNvPr>
          <p:cNvCxnSpPr/>
          <p:nvPr/>
        </p:nvCxnSpPr>
        <p:spPr>
          <a:xfrm flipV="1">
            <a:off x="5198076" y="3499886"/>
            <a:ext cx="0" cy="2524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7E66AA-42BA-48BE-88B9-4DE720779303}"/>
              </a:ext>
            </a:extLst>
          </p:cNvPr>
          <p:cNvCxnSpPr>
            <a:cxnSpLocks/>
          </p:cNvCxnSpPr>
          <p:nvPr/>
        </p:nvCxnSpPr>
        <p:spPr>
          <a:xfrm flipH="1">
            <a:off x="2800805" y="4399242"/>
            <a:ext cx="31344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4FF788-DCB7-8F06-0B4B-E5F400730528}"/>
              </a:ext>
            </a:extLst>
          </p:cNvPr>
          <p:cNvCxnSpPr/>
          <p:nvPr/>
        </p:nvCxnSpPr>
        <p:spPr>
          <a:xfrm flipV="1">
            <a:off x="5935237" y="4146841"/>
            <a:ext cx="0" cy="2524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844DC95-C016-7CFA-A19B-CCA868384883}"/>
              </a:ext>
            </a:extLst>
          </p:cNvPr>
          <p:cNvCxnSpPr>
            <a:cxnSpLocks/>
          </p:cNvCxnSpPr>
          <p:nvPr/>
        </p:nvCxnSpPr>
        <p:spPr>
          <a:xfrm flipH="1">
            <a:off x="2786839" y="4971544"/>
            <a:ext cx="39562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F7658EA-5723-236E-7EFB-B50423BDC757}"/>
              </a:ext>
            </a:extLst>
          </p:cNvPr>
          <p:cNvCxnSpPr>
            <a:cxnSpLocks/>
          </p:cNvCxnSpPr>
          <p:nvPr/>
        </p:nvCxnSpPr>
        <p:spPr>
          <a:xfrm flipV="1">
            <a:off x="6723076" y="4616599"/>
            <a:ext cx="0" cy="3549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0EE885F-9E77-8219-F7E5-F9FE9281660E}"/>
              </a:ext>
            </a:extLst>
          </p:cNvPr>
          <p:cNvCxnSpPr>
            <a:cxnSpLocks/>
          </p:cNvCxnSpPr>
          <p:nvPr/>
        </p:nvCxnSpPr>
        <p:spPr>
          <a:xfrm flipH="1">
            <a:off x="2799195" y="5659417"/>
            <a:ext cx="48438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E437E3-9898-FA42-E254-AF37FE66207C}"/>
              </a:ext>
            </a:extLst>
          </p:cNvPr>
          <p:cNvCxnSpPr/>
          <p:nvPr/>
        </p:nvCxnSpPr>
        <p:spPr>
          <a:xfrm flipV="1">
            <a:off x="7643028" y="5407016"/>
            <a:ext cx="0" cy="2524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199E871-DACB-5E7B-A882-A9786A28C39D}"/>
              </a:ext>
            </a:extLst>
          </p:cNvPr>
          <p:cNvCxnSpPr>
            <a:cxnSpLocks/>
          </p:cNvCxnSpPr>
          <p:nvPr/>
        </p:nvCxnSpPr>
        <p:spPr>
          <a:xfrm flipH="1">
            <a:off x="2799195" y="6071238"/>
            <a:ext cx="59199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584F760-3294-02CA-455F-32CF045EF261}"/>
              </a:ext>
            </a:extLst>
          </p:cNvPr>
          <p:cNvCxnSpPr>
            <a:cxnSpLocks/>
          </p:cNvCxnSpPr>
          <p:nvPr/>
        </p:nvCxnSpPr>
        <p:spPr>
          <a:xfrm flipV="1">
            <a:off x="8719110" y="5818837"/>
            <a:ext cx="0" cy="2524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975633-D839-64B4-E907-642349A3A5EC}"/>
              </a:ext>
            </a:extLst>
          </p:cNvPr>
          <p:cNvSpPr txBox="1"/>
          <p:nvPr/>
        </p:nvSpPr>
        <p:spPr>
          <a:xfrm>
            <a:off x="1070841" y="2989211"/>
            <a:ext cx="2120261" cy="369332"/>
          </a:xfrm>
          <a:prstGeom prst="rect">
            <a:avLst/>
          </a:prstGeom>
          <a:noFill/>
          <a:ln>
            <a:noFill/>
          </a:ln>
        </p:spPr>
        <p:txBody>
          <a:bodyPr wrap="square" rtlCol="0">
            <a:spAutoFit/>
          </a:bodyPr>
          <a:lstStyle/>
          <a:p>
            <a:r>
              <a:rPr lang="en-IN" dirty="0"/>
              <a:t>Input Voltage</a:t>
            </a:r>
          </a:p>
        </p:txBody>
      </p:sp>
      <p:sp>
        <p:nvSpPr>
          <p:cNvPr id="57" name="TextBox 56">
            <a:extLst>
              <a:ext uri="{FF2B5EF4-FFF2-40B4-BE49-F238E27FC236}">
                <a16:creationId xmlns:a16="http://schemas.microsoft.com/office/drawing/2014/main" id="{984FFEAE-054A-6BDA-AB8F-115BEEFFFA80}"/>
              </a:ext>
            </a:extLst>
          </p:cNvPr>
          <p:cNvSpPr txBox="1"/>
          <p:nvPr/>
        </p:nvSpPr>
        <p:spPr>
          <a:xfrm>
            <a:off x="966692" y="3552728"/>
            <a:ext cx="2120261" cy="369332"/>
          </a:xfrm>
          <a:prstGeom prst="rect">
            <a:avLst/>
          </a:prstGeom>
          <a:noFill/>
        </p:spPr>
        <p:txBody>
          <a:bodyPr wrap="square" rtlCol="0">
            <a:spAutoFit/>
          </a:bodyPr>
          <a:lstStyle/>
          <a:p>
            <a:r>
              <a:rPr lang="en-IN" dirty="0"/>
              <a:t>Output Voltage</a:t>
            </a:r>
          </a:p>
        </p:txBody>
      </p:sp>
      <p:sp>
        <p:nvSpPr>
          <p:cNvPr id="59" name="TextBox 58">
            <a:extLst>
              <a:ext uri="{FF2B5EF4-FFF2-40B4-BE49-F238E27FC236}">
                <a16:creationId xmlns:a16="http://schemas.microsoft.com/office/drawing/2014/main" id="{20723E11-9E24-30FE-7B63-9C7D050212F6}"/>
              </a:ext>
            </a:extLst>
          </p:cNvPr>
          <p:cNvSpPr txBox="1"/>
          <p:nvPr/>
        </p:nvSpPr>
        <p:spPr>
          <a:xfrm>
            <a:off x="1053229" y="4169669"/>
            <a:ext cx="1733610" cy="369332"/>
          </a:xfrm>
          <a:prstGeom prst="rect">
            <a:avLst/>
          </a:prstGeom>
          <a:noFill/>
        </p:spPr>
        <p:txBody>
          <a:bodyPr wrap="square">
            <a:spAutoFit/>
          </a:bodyPr>
          <a:lstStyle/>
          <a:p>
            <a:r>
              <a:rPr lang="en-IN" dirty="0"/>
              <a:t>Input Current</a:t>
            </a:r>
          </a:p>
        </p:txBody>
      </p:sp>
      <p:sp>
        <p:nvSpPr>
          <p:cNvPr id="61" name="TextBox 60">
            <a:extLst>
              <a:ext uri="{FF2B5EF4-FFF2-40B4-BE49-F238E27FC236}">
                <a16:creationId xmlns:a16="http://schemas.microsoft.com/office/drawing/2014/main" id="{DF51626C-3AFB-923C-95D5-05DD30843279}"/>
              </a:ext>
            </a:extLst>
          </p:cNvPr>
          <p:cNvSpPr txBox="1"/>
          <p:nvPr/>
        </p:nvSpPr>
        <p:spPr>
          <a:xfrm>
            <a:off x="1010561" y="4769873"/>
            <a:ext cx="1679866" cy="369332"/>
          </a:xfrm>
          <a:prstGeom prst="rect">
            <a:avLst/>
          </a:prstGeom>
          <a:noFill/>
        </p:spPr>
        <p:txBody>
          <a:bodyPr wrap="square">
            <a:spAutoFit/>
          </a:bodyPr>
          <a:lstStyle/>
          <a:p>
            <a:r>
              <a:rPr lang="en-IN" dirty="0"/>
              <a:t>Output Current</a:t>
            </a:r>
          </a:p>
        </p:txBody>
      </p:sp>
      <p:sp>
        <p:nvSpPr>
          <p:cNvPr id="63" name="TextBox 62">
            <a:extLst>
              <a:ext uri="{FF2B5EF4-FFF2-40B4-BE49-F238E27FC236}">
                <a16:creationId xmlns:a16="http://schemas.microsoft.com/office/drawing/2014/main" id="{6447B1A6-F06E-3993-6354-D7D66E548E7E}"/>
              </a:ext>
            </a:extLst>
          </p:cNvPr>
          <p:cNvSpPr txBox="1"/>
          <p:nvPr/>
        </p:nvSpPr>
        <p:spPr>
          <a:xfrm>
            <a:off x="1130250" y="5441944"/>
            <a:ext cx="1514704" cy="369332"/>
          </a:xfrm>
          <a:prstGeom prst="rect">
            <a:avLst/>
          </a:prstGeom>
          <a:noFill/>
        </p:spPr>
        <p:txBody>
          <a:bodyPr wrap="square">
            <a:spAutoFit/>
          </a:bodyPr>
          <a:lstStyle/>
          <a:p>
            <a:r>
              <a:rPr lang="en-IN" dirty="0"/>
              <a:t>Input Power</a:t>
            </a:r>
          </a:p>
        </p:txBody>
      </p:sp>
      <p:sp>
        <p:nvSpPr>
          <p:cNvPr id="65" name="TextBox 64">
            <a:extLst>
              <a:ext uri="{FF2B5EF4-FFF2-40B4-BE49-F238E27FC236}">
                <a16:creationId xmlns:a16="http://schemas.microsoft.com/office/drawing/2014/main" id="{7169EC0E-22D7-FDF9-35EA-EF03D793C7E5}"/>
              </a:ext>
            </a:extLst>
          </p:cNvPr>
          <p:cNvSpPr txBox="1"/>
          <p:nvPr/>
        </p:nvSpPr>
        <p:spPr>
          <a:xfrm>
            <a:off x="1070841" y="5886572"/>
            <a:ext cx="1514704" cy="369332"/>
          </a:xfrm>
          <a:prstGeom prst="rect">
            <a:avLst/>
          </a:prstGeom>
          <a:noFill/>
        </p:spPr>
        <p:txBody>
          <a:bodyPr wrap="square">
            <a:spAutoFit/>
          </a:bodyPr>
          <a:lstStyle/>
          <a:p>
            <a:r>
              <a:rPr lang="en-IN" dirty="0"/>
              <a:t>Output Power</a:t>
            </a:r>
          </a:p>
        </p:txBody>
      </p:sp>
      <p:sp>
        <p:nvSpPr>
          <p:cNvPr id="66" name="Rectangle 65">
            <a:extLst>
              <a:ext uri="{FF2B5EF4-FFF2-40B4-BE49-F238E27FC236}">
                <a16:creationId xmlns:a16="http://schemas.microsoft.com/office/drawing/2014/main" id="{2DC9158D-9E70-CC25-4BE8-C656B0B5125A}"/>
              </a:ext>
            </a:extLst>
          </p:cNvPr>
          <p:cNvSpPr/>
          <p:nvPr/>
        </p:nvSpPr>
        <p:spPr>
          <a:xfrm>
            <a:off x="1053229" y="2989211"/>
            <a:ext cx="1459312" cy="3693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5B6B19AE-9E06-8C1F-5C5C-234E82A520E0}"/>
              </a:ext>
            </a:extLst>
          </p:cNvPr>
          <p:cNvSpPr/>
          <p:nvPr/>
        </p:nvSpPr>
        <p:spPr>
          <a:xfrm>
            <a:off x="1053229" y="2989211"/>
            <a:ext cx="1459312"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FA3D18C2-70BC-832E-3CAB-0061DAFAF00F}"/>
              </a:ext>
            </a:extLst>
          </p:cNvPr>
          <p:cNvSpPr/>
          <p:nvPr/>
        </p:nvSpPr>
        <p:spPr>
          <a:xfrm>
            <a:off x="996867" y="3578055"/>
            <a:ext cx="1572036"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D7AD23C8-AD82-D8C5-2CAE-50D91C1819EB}"/>
              </a:ext>
            </a:extLst>
          </p:cNvPr>
          <p:cNvSpPr/>
          <p:nvPr/>
        </p:nvSpPr>
        <p:spPr>
          <a:xfrm>
            <a:off x="1034161" y="4169679"/>
            <a:ext cx="1459312"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7382470C-06AD-1DB8-2DA9-D3D7A59368F6}"/>
              </a:ext>
            </a:extLst>
          </p:cNvPr>
          <p:cNvSpPr/>
          <p:nvPr/>
        </p:nvSpPr>
        <p:spPr>
          <a:xfrm>
            <a:off x="1034161" y="4786888"/>
            <a:ext cx="1551384"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7249DC4-D16F-552A-542E-551AA9B4FD60}"/>
              </a:ext>
            </a:extLst>
          </p:cNvPr>
          <p:cNvSpPr/>
          <p:nvPr/>
        </p:nvSpPr>
        <p:spPr>
          <a:xfrm>
            <a:off x="1044896" y="5437679"/>
            <a:ext cx="1459312"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9559B122-6D4A-DDE5-D571-D91044C15B5A}"/>
              </a:ext>
            </a:extLst>
          </p:cNvPr>
          <p:cNvSpPr/>
          <p:nvPr/>
        </p:nvSpPr>
        <p:spPr>
          <a:xfrm>
            <a:off x="1070840" y="5912137"/>
            <a:ext cx="1459312" cy="36931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5">
            <a:extLst>
              <a:ext uri="{FF2B5EF4-FFF2-40B4-BE49-F238E27FC236}">
                <a16:creationId xmlns:a16="http://schemas.microsoft.com/office/drawing/2014/main" id="{1BF67CC3-BE0D-9DD3-25E2-58A393DF4296}"/>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428589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1BE3-E4F9-20D1-891B-FFAC2CCA361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9AB06C-FBBD-ADB6-9978-48E76C9891D8}"/>
              </a:ext>
            </a:extLst>
          </p:cNvPr>
          <p:cNvSpPr/>
          <p:nvPr/>
        </p:nvSpPr>
        <p:spPr>
          <a:xfrm>
            <a:off x="705028" y="1130509"/>
            <a:ext cx="10460419"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Hardware Results</a:t>
            </a:r>
          </a:p>
        </p:txBody>
      </p:sp>
      <p:sp>
        <p:nvSpPr>
          <p:cNvPr id="8" name="Slide Number Placeholder 7">
            <a:extLst>
              <a:ext uri="{FF2B5EF4-FFF2-40B4-BE49-F238E27FC236}">
                <a16:creationId xmlns:a16="http://schemas.microsoft.com/office/drawing/2014/main" id="{C159DF65-3B46-1D6D-3D3E-C2162DD6191D}"/>
              </a:ext>
            </a:extLst>
          </p:cNvPr>
          <p:cNvSpPr>
            <a:spLocks noGrp="1"/>
          </p:cNvSpPr>
          <p:nvPr>
            <p:ph type="sldNum" sz="quarter" idx="12"/>
          </p:nvPr>
        </p:nvSpPr>
        <p:spPr/>
        <p:txBody>
          <a:bodyPr/>
          <a:lstStyle/>
          <a:p>
            <a:fld id="{65164EED-B2E5-4BD1-8A8C-58045D49719F}" type="slidenum">
              <a:rPr lang="en-IN" smtClean="0"/>
              <a:t>25</a:t>
            </a:fld>
            <a:endParaRPr lang="en-IN"/>
          </a:p>
        </p:txBody>
      </p:sp>
      <p:sp>
        <p:nvSpPr>
          <p:cNvPr id="4" name="Rectangle: Rounded Corners 3">
            <a:extLst>
              <a:ext uri="{FF2B5EF4-FFF2-40B4-BE49-F238E27FC236}">
                <a16:creationId xmlns:a16="http://schemas.microsoft.com/office/drawing/2014/main" id="{9B673F30-7773-B993-868D-45B8F624307E}"/>
              </a:ext>
            </a:extLst>
          </p:cNvPr>
          <p:cNvSpPr/>
          <p:nvPr/>
        </p:nvSpPr>
        <p:spPr>
          <a:xfrm>
            <a:off x="697197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6436DDA9-8564-B05E-B459-8D67C8FFAA51}"/>
              </a:ext>
            </a:extLst>
          </p:cNvPr>
          <p:cNvSpPr/>
          <p:nvPr/>
        </p:nvSpPr>
        <p:spPr>
          <a:xfrm>
            <a:off x="8719111"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9E9FB0FA-B1B1-0C49-EFC3-1E16B096E56E}"/>
              </a:ext>
            </a:extLst>
          </p:cNvPr>
          <p:cNvSpPr/>
          <p:nvPr/>
        </p:nvSpPr>
        <p:spPr>
          <a:xfrm>
            <a:off x="10439007" y="136521"/>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A98B8334-0FF3-6CAB-0729-45D4338AB1FA}"/>
              </a:ext>
            </a:extLst>
          </p:cNvPr>
          <p:cNvSpPr/>
          <p:nvPr/>
        </p:nvSpPr>
        <p:spPr>
          <a:xfrm>
            <a:off x="244334" y="13652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6C64D52-146E-4AD7-F103-389B4845FA5F}"/>
              </a:ext>
            </a:extLst>
          </p:cNvPr>
          <p:cNvSpPr/>
          <p:nvPr/>
        </p:nvSpPr>
        <p:spPr>
          <a:xfrm>
            <a:off x="1918514" y="13651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3BB50F88-B536-E3A6-A6E9-1F67BB27740F}"/>
              </a:ext>
            </a:extLst>
          </p:cNvPr>
          <p:cNvSpPr/>
          <p:nvPr/>
        </p:nvSpPr>
        <p:spPr>
          <a:xfrm>
            <a:off x="3583918" y="14039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1F258166-8E14-1DC2-8E2E-EEEFE00977D1}"/>
              </a:ext>
            </a:extLst>
          </p:cNvPr>
          <p:cNvSpPr/>
          <p:nvPr/>
        </p:nvSpPr>
        <p:spPr>
          <a:xfrm>
            <a:off x="5290190" y="13651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pic>
        <p:nvPicPr>
          <p:cNvPr id="14" name="Picture 13">
            <a:extLst>
              <a:ext uri="{FF2B5EF4-FFF2-40B4-BE49-F238E27FC236}">
                <a16:creationId xmlns:a16="http://schemas.microsoft.com/office/drawing/2014/main" id="{90401F78-DB45-C21F-B29A-67E9AFD59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603" y="2068729"/>
            <a:ext cx="7794053" cy="4470183"/>
          </a:xfrm>
          <a:prstGeom prst="rect">
            <a:avLst/>
          </a:prstGeom>
        </p:spPr>
      </p:pic>
      <p:sp>
        <p:nvSpPr>
          <p:cNvPr id="3" name="Date Placeholder 5">
            <a:extLst>
              <a:ext uri="{FF2B5EF4-FFF2-40B4-BE49-F238E27FC236}">
                <a16:creationId xmlns:a16="http://schemas.microsoft.com/office/drawing/2014/main" id="{6B0DFC88-A883-EBA0-DF2B-9D3A1A4FA3B1}"/>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72525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599091" y="1273967"/>
            <a:ext cx="10618076"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solidFill>
                <a:latin typeface="Times New Roman" panose="02020603050405020304" pitchFamily="18" charset="0"/>
                <a:cs typeface="Times New Roman" panose="02020603050405020304" pitchFamily="18" charset="0"/>
              </a:rPr>
              <a:t>Application</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A0F633D-8AC8-2153-8350-985E21C6565E}"/>
              </a:ext>
            </a:extLst>
          </p:cNvPr>
          <p:cNvSpPr/>
          <p:nvPr/>
        </p:nvSpPr>
        <p:spPr>
          <a:xfrm>
            <a:off x="418353" y="2557191"/>
            <a:ext cx="11355293" cy="1743618"/>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tx1"/>
                </a:solidFill>
                <a:latin typeface="Times New Roman" panose="02020603050405020304" pitchFamily="18" charset="0"/>
                <a:cs typeface="Times New Roman" panose="02020603050405020304" pitchFamily="18" charset="0"/>
              </a:rPr>
              <a:t>PV based system application</a:t>
            </a:r>
          </a:p>
          <a:p>
            <a:pPr>
              <a:spcAft>
                <a:spcPts val="600"/>
              </a:spcAft>
            </a:pPr>
            <a:r>
              <a:rPr lang="en-IN" sz="20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E</a:t>
            </a:r>
            <a:r>
              <a:rPr lang="en-IN"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lectric vehicle power systems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B88DA47C-F44D-56C6-A998-E93A5196F4BC}"/>
              </a:ext>
            </a:extLst>
          </p:cNvPr>
          <p:cNvSpPr>
            <a:spLocks noGrp="1"/>
          </p:cNvSpPr>
          <p:nvPr>
            <p:ph type="sldNum" sz="quarter" idx="12"/>
          </p:nvPr>
        </p:nvSpPr>
        <p:spPr/>
        <p:txBody>
          <a:bodyPr/>
          <a:lstStyle/>
          <a:p>
            <a:fld id="{65164EED-B2E5-4BD1-8A8C-58045D49719F}" type="slidenum">
              <a:rPr lang="en-IN" smtClean="0"/>
              <a:t>26</a:t>
            </a:fld>
            <a:endParaRPr lang="en-IN"/>
          </a:p>
        </p:txBody>
      </p:sp>
      <p:sp>
        <p:nvSpPr>
          <p:cNvPr id="3" name="Rectangle: Rounded Corners 2">
            <a:extLst>
              <a:ext uri="{FF2B5EF4-FFF2-40B4-BE49-F238E27FC236}">
                <a16:creationId xmlns:a16="http://schemas.microsoft.com/office/drawing/2014/main" id="{7FF17D44-F225-9AE9-E4FF-F62AE6631AC9}"/>
              </a:ext>
            </a:extLst>
          </p:cNvPr>
          <p:cNvSpPr/>
          <p:nvPr/>
        </p:nvSpPr>
        <p:spPr>
          <a:xfrm>
            <a:off x="6987736"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8E2DE5AE-4370-B7D0-86FA-37A2A4D8E98F}"/>
              </a:ext>
            </a:extLst>
          </p:cNvPr>
          <p:cNvSpPr/>
          <p:nvPr/>
        </p:nvSpPr>
        <p:spPr>
          <a:xfrm>
            <a:off x="8734877"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6" name="Rectangle: Rounded Corners 5">
            <a:extLst>
              <a:ext uri="{FF2B5EF4-FFF2-40B4-BE49-F238E27FC236}">
                <a16:creationId xmlns:a16="http://schemas.microsoft.com/office/drawing/2014/main" id="{4E099773-5ED5-CEA5-10A4-A3120258E257}"/>
              </a:ext>
            </a:extLst>
          </p:cNvPr>
          <p:cNvSpPr/>
          <p:nvPr/>
        </p:nvSpPr>
        <p:spPr>
          <a:xfrm>
            <a:off x="10454773" y="152094"/>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rgbClr val="FF0000"/>
                </a:solidFill>
              </a:rPr>
              <a:t>Analysis and Design</a:t>
            </a:r>
          </a:p>
          <a:p>
            <a:pPr algn="ctr"/>
            <a:endParaRPr lang="en-IN" sz="2000" b="1" dirty="0">
              <a:solidFill>
                <a:schemeClr val="accent2">
                  <a:lumMod val="50000"/>
                </a:schemeClr>
              </a:solidFill>
              <a:latin typeface="+mj-lt"/>
            </a:endParaRPr>
          </a:p>
        </p:txBody>
      </p:sp>
      <p:sp>
        <p:nvSpPr>
          <p:cNvPr id="7" name="Rectangle: Rounded Corners 6">
            <a:extLst>
              <a:ext uri="{FF2B5EF4-FFF2-40B4-BE49-F238E27FC236}">
                <a16:creationId xmlns:a16="http://schemas.microsoft.com/office/drawing/2014/main" id="{7B54CEB5-156E-FAE9-B80F-A732CB861A70}"/>
              </a:ext>
            </a:extLst>
          </p:cNvPr>
          <p:cNvSpPr/>
          <p:nvPr/>
        </p:nvSpPr>
        <p:spPr>
          <a:xfrm>
            <a:off x="260100" y="15209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275AA3E-92D2-F243-AA96-A4213CB48187}"/>
              </a:ext>
            </a:extLst>
          </p:cNvPr>
          <p:cNvSpPr/>
          <p:nvPr/>
        </p:nvSpPr>
        <p:spPr>
          <a:xfrm>
            <a:off x="1934280" y="15208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BCAC0E7-80C2-17A8-31CD-BE0F661AAAB5}"/>
              </a:ext>
            </a:extLst>
          </p:cNvPr>
          <p:cNvSpPr/>
          <p:nvPr/>
        </p:nvSpPr>
        <p:spPr>
          <a:xfrm>
            <a:off x="3599684" y="15596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3AA72157-894E-394B-729A-82D9E8BC3CA5}"/>
              </a:ext>
            </a:extLst>
          </p:cNvPr>
          <p:cNvSpPr/>
          <p:nvPr/>
        </p:nvSpPr>
        <p:spPr>
          <a:xfrm>
            <a:off x="5305956" y="15208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3" name="Date Placeholder 5">
            <a:extLst>
              <a:ext uri="{FF2B5EF4-FFF2-40B4-BE49-F238E27FC236}">
                <a16:creationId xmlns:a16="http://schemas.microsoft.com/office/drawing/2014/main" id="{DDA31CB4-5DF2-B6A8-D967-1272F96BEE46}"/>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792844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B5C28C2-DD98-7E02-DDA1-FD6E700A801A}"/>
              </a:ext>
            </a:extLst>
          </p:cNvPr>
          <p:cNvPicPr>
            <a:picLocks noChangeAspect="1"/>
          </p:cNvPicPr>
          <p:nvPr/>
        </p:nvPicPr>
        <p:blipFill>
          <a:blip r:embed="rId2"/>
          <a:srcRect l="658" t="2296"/>
          <a:stretch/>
        </p:blipFill>
        <p:spPr>
          <a:xfrm>
            <a:off x="413657" y="1164771"/>
            <a:ext cx="11517085" cy="5191579"/>
          </a:xfrm>
          <a:prstGeom prst="rect">
            <a:avLst/>
          </a:prstGeom>
        </p:spPr>
      </p:pic>
      <p:sp>
        <p:nvSpPr>
          <p:cNvPr id="2" name="Rectangle: Rounded Corners 1">
            <a:extLst>
              <a:ext uri="{FF2B5EF4-FFF2-40B4-BE49-F238E27FC236}">
                <a16:creationId xmlns:a16="http://schemas.microsoft.com/office/drawing/2014/main" id="{3A32128F-C6CB-2AE7-781A-B7CD05EC0558}"/>
              </a:ext>
            </a:extLst>
          </p:cNvPr>
          <p:cNvSpPr/>
          <p:nvPr/>
        </p:nvSpPr>
        <p:spPr>
          <a:xfrm>
            <a:off x="101600" y="83671"/>
            <a:ext cx="11964894" cy="705223"/>
          </a:xfrm>
          <a:prstGeom prst="roundRect">
            <a:avLst/>
          </a:prstGeom>
          <a:solidFill>
            <a:srgbClr val="F6EB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2">
                    <a:lumMod val="50000"/>
                  </a:schemeClr>
                </a:solidFill>
                <a:latin typeface="Times New Roman" panose="02020603050405020304" pitchFamily="18" charset="0"/>
                <a:cs typeface="Times New Roman" panose="02020603050405020304" pitchFamily="18" charset="0"/>
              </a:rPr>
              <a:t>Time Line</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27</a:t>
            </a:fld>
            <a:endParaRPr lang="en-IN"/>
          </a:p>
        </p:txBody>
      </p:sp>
      <p:sp>
        <p:nvSpPr>
          <p:cNvPr id="11" name="Rectangle: Rounded Corners 10">
            <a:extLst>
              <a:ext uri="{FF2B5EF4-FFF2-40B4-BE49-F238E27FC236}">
                <a16:creationId xmlns:a16="http://schemas.microsoft.com/office/drawing/2014/main" id="{72BF0E0A-7638-BB22-94A5-43D832615426}"/>
              </a:ext>
            </a:extLst>
          </p:cNvPr>
          <p:cNvSpPr/>
          <p:nvPr/>
        </p:nvSpPr>
        <p:spPr>
          <a:xfrm>
            <a:off x="1983828" y="2148721"/>
            <a:ext cx="1839310" cy="783770"/>
          </a:xfrm>
          <a:prstGeom prst="roundRect">
            <a:avLst/>
          </a:prstGeom>
          <a:solidFill>
            <a:srgbClr val="CCFFFF"/>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Domain Selection</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94E04917-E7C9-DC7D-41FB-E0CDE69D9C52}"/>
              </a:ext>
            </a:extLst>
          </p:cNvPr>
          <p:cNvSpPr/>
          <p:nvPr/>
        </p:nvSpPr>
        <p:spPr>
          <a:xfrm>
            <a:off x="3655134" y="2922767"/>
            <a:ext cx="1839310" cy="708355"/>
          </a:xfrm>
          <a:prstGeom prst="roundRect">
            <a:avLst/>
          </a:prstGeom>
          <a:solidFill>
            <a:srgbClr val="FFCCCC"/>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Literature Review</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00357C11-44AD-5D48-E5AE-3328CBB17FDB}"/>
              </a:ext>
            </a:extLst>
          </p:cNvPr>
          <p:cNvSpPr/>
          <p:nvPr/>
        </p:nvSpPr>
        <p:spPr>
          <a:xfrm>
            <a:off x="4790514" y="3631122"/>
            <a:ext cx="2375236" cy="771202"/>
          </a:xfrm>
          <a:prstGeom prst="roundRect">
            <a:avLst/>
          </a:prstGeom>
          <a:solidFill>
            <a:srgbClr val="CCFFCC"/>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Simulation and debugging</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BC316373-F7A8-77C4-94FB-DEFF4A7FF56F}"/>
              </a:ext>
            </a:extLst>
          </p:cNvPr>
          <p:cNvSpPr/>
          <p:nvPr/>
        </p:nvSpPr>
        <p:spPr>
          <a:xfrm>
            <a:off x="6669675" y="4414633"/>
            <a:ext cx="2375235" cy="804463"/>
          </a:xfrm>
          <a:prstGeom prst="roundRect">
            <a:avLst/>
          </a:prstGeom>
          <a:solidFill>
            <a:srgbClr val="FFFFCC"/>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Hardware Implementation</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B95502E1-6EE9-D895-4064-AA97D6D6B462}"/>
              </a:ext>
            </a:extLst>
          </p:cNvPr>
          <p:cNvSpPr/>
          <p:nvPr/>
        </p:nvSpPr>
        <p:spPr>
          <a:xfrm>
            <a:off x="8800272" y="5219096"/>
            <a:ext cx="2978071" cy="804463"/>
          </a:xfrm>
          <a:prstGeom prst="roundRect">
            <a:avLst/>
          </a:prstGeom>
          <a:solidFill>
            <a:schemeClr val="accent2">
              <a:lumMod val="40000"/>
              <a:lumOff val="60000"/>
            </a:scheme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Preparation of Report</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Date Placeholder 5">
            <a:extLst>
              <a:ext uri="{FF2B5EF4-FFF2-40B4-BE49-F238E27FC236}">
                <a16:creationId xmlns:a16="http://schemas.microsoft.com/office/drawing/2014/main" id="{D7641B2E-3F85-28A4-14DE-8D79F7F9D531}"/>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524691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248558" y="118836"/>
            <a:ext cx="1444716"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00"/>
                </a:solidFill>
                <a:latin typeface="+mj-lt"/>
              </a:rPr>
              <a:t>Motivation</a:t>
            </a:r>
          </a:p>
        </p:txBody>
      </p:sp>
      <p:sp>
        <p:nvSpPr>
          <p:cNvPr id="3" name="Rectangle: Rounded Corners 2">
            <a:extLst>
              <a:ext uri="{FF2B5EF4-FFF2-40B4-BE49-F238E27FC236}">
                <a16:creationId xmlns:a16="http://schemas.microsoft.com/office/drawing/2014/main" id="{7F850292-1FE2-7394-01CB-54777F78B9F3}"/>
              </a:ext>
            </a:extLst>
          </p:cNvPr>
          <p:cNvSpPr/>
          <p:nvPr/>
        </p:nvSpPr>
        <p:spPr>
          <a:xfrm>
            <a:off x="418353" y="926355"/>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Problems with conventional converters:</a:t>
            </a:r>
          </a:p>
        </p:txBody>
      </p:sp>
      <p:sp>
        <p:nvSpPr>
          <p:cNvPr id="4" name="Rectangle: Rounded Corners 3">
            <a:extLst>
              <a:ext uri="{FF2B5EF4-FFF2-40B4-BE49-F238E27FC236}">
                <a16:creationId xmlns:a16="http://schemas.microsoft.com/office/drawing/2014/main" id="{DA0F633D-8AC8-2153-8350-985E21C6565E}"/>
              </a:ext>
            </a:extLst>
          </p:cNvPr>
          <p:cNvSpPr/>
          <p:nvPr/>
        </p:nvSpPr>
        <p:spPr>
          <a:xfrm>
            <a:off x="418353" y="1846519"/>
            <a:ext cx="11355293" cy="4390996"/>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b="1" dirty="0">
                <a:solidFill>
                  <a:schemeClr val="tx1"/>
                </a:solidFill>
                <a:latin typeface="Times New Roman" panose="02020603050405020304" pitchFamily="18" charset="0"/>
                <a:cs typeface="Times New Roman" panose="02020603050405020304" pitchFamily="18" charset="0"/>
              </a:rPr>
              <a:t>Limited to moderate voltage gain-</a:t>
            </a:r>
            <a:r>
              <a:rPr lang="en-US" dirty="0">
                <a:solidFill>
                  <a:schemeClr val="tx1"/>
                </a:solidFill>
                <a:latin typeface="Times New Roman" panose="02020603050405020304" pitchFamily="18" charset="0"/>
                <a:cs typeface="Times New Roman" panose="02020603050405020304" pitchFamily="18" charset="0"/>
              </a:rPr>
              <a:t> Achieving higher gains requires a high duty cycle, which can lead to efficiency losses and stress on components.</a:t>
            </a:r>
          </a:p>
          <a:p>
            <a:pPr>
              <a:spcAft>
                <a:spcPts val="600"/>
              </a:spcAft>
            </a:pPr>
            <a:endParaRPr lang="en-US" dirty="0">
              <a:solidFill>
                <a:schemeClr val="tx1"/>
              </a:solidFill>
              <a:latin typeface="Times New Roman" panose="02020603050405020304" pitchFamily="18" charset="0"/>
              <a:cs typeface="Times New Roman" panose="02020603050405020304" pitchFamily="18" charset="0"/>
            </a:endParaRPr>
          </a:p>
          <a:p>
            <a:pPr>
              <a:spcAft>
                <a:spcPts val="600"/>
              </a:spcAft>
            </a:pPr>
            <a:r>
              <a:rPr lang="en-IN" b="1" dirty="0">
                <a:solidFill>
                  <a:schemeClr val="tx1"/>
                </a:solidFill>
                <a:latin typeface="Times New Roman" panose="02020603050405020304" pitchFamily="18" charset="0"/>
                <a:cs typeface="Times New Roman" panose="02020603050405020304" pitchFamily="18" charset="0"/>
              </a:rPr>
              <a:t>Efficiency -</a:t>
            </a: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When operating at high duty cycles, efficiency can decrease due to factors such as switching losses, conduction losses, and increased ripple</a:t>
            </a:r>
          </a:p>
          <a:p>
            <a:pPr>
              <a:spcAft>
                <a:spcPts val="600"/>
              </a:spcAft>
            </a:pPr>
            <a:endParaRPr lang="en-US" dirty="0">
              <a:solidFill>
                <a:schemeClr val="tx1"/>
              </a:solidFill>
              <a:latin typeface="Times New Roman" panose="02020603050405020304" pitchFamily="18" charset="0"/>
              <a:cs typeface="Times New Roman" panose="02020603050405020304" pitchFamily="18" charset="0"/>
            </a:endParaRPr>
          </a:p>
          <a:p>
            <a:pPr>
              <a:spcAft>
                <a:spcPts val="600"/>
              </a:spcAft>
            </a:pPr>
            <a:r>
              <a:rPr lang="en-IN" b="1" dirty="0">
                <a:solidFill>
                  <a:schemeClr val="tx1"/>
                </a:solidFill>
                <a:latin typeface="Times New Roman" panose="02020603050405020304" pitchFamily="18" charset="0"/>
                <a:cs typeface="Times New Roman" panose="02020603050405020304" pitchFamily="18" charset="0"/>
              </a:rPr>
              <a:t>Input and Output Ripple </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Input and output current and voltage ripple can be high, especially under heavy load. This can create EMI and noise, which may interfere with sensitive circuits.</a:t>
            </a:r>
          </a:p>
          <a:p>
            <a:pPr>
              <a:spcAft>
                <a:spcPts val="600"/>
              </a:spcAft>
            </a:pPr>
            <a:endParaRPr lang="en-US" dirty="0">
              <a:solidFill>
                <a:schemeClr val="tx1"/>
              </a:solidFill>
              <a:latin typeface="Times New Roman" panose="02020603050405020304" pitchFamily="18" charset="0"/>
              <a:cs typeface="Times New Roman" panose="02020603050405020304" pitchFamily="18" charset="0"/>
            </a:endParaRPr>
          </a:p>
          <a:p>
            <a:pPr>
              <a:spcAft>
                <a:spcPts val="600"/>
              </a:spcAft>
            </a:pPr>
            <a:r>
              <a:rPr lang="en-IN" b="1" dirty="0">
                <a:solidFill>
                  <a:schemeClr val="tx1"/>
                </a:solidFill>
                <a:latin typeface="Times New Roman" panose="02020603050405020304" pitchFamily="18" charset="0"/>
                <a:cs typeface="Times New Roman" panose="02020603050405020304" pitchFamily="18" charset="0"/>
              </a:rPr>
              <a:t>Dynamic Response and Stability </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It can be sensitive to sudden load changes due to a lack of additional reactive components that could help dampen fluctuations. Stability may also become an issue at high gains or in high-power applications.</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E0FC2217-D14E-DD76-4A1B-D7B1761CBEB6}"/>
              </a:ext>
            </a:extLst>
          </p:cNvPr>
          <p:cNvSpPr>
            <a:spLocks noGrp="1"/>
          </p:cNvSpPr>
          <p:nvPr>
            <p:ph type="sldNum" sz="quarter" idx="12"/>
          </p:nvPr>
        </p:nvSpPr>
        <p:spPr/>
        <p:txBody>
          <a:bodyPr/>
          <a:lstStyle/>
          <a:p>
            <a:fld id="{65164EED-B2E5-4BD1-8A8C-58045D49719F}" type="slidenum">
              <a:rPr lang="en-IN" smtClean="0"/>
              <a:t>3</a:t>
            </a:fld>
            <a:endParaRPr lang="en-IN"/>
          </a:p>
        </p:txBody>
      </p:sp>
      <p:sp>
        <p:nvSpPr>
          <p:cNvPr id="5" name="Rectangle 1">
            <a:extLst>
              <a:ext uri="{FF2B5EF4-FFF2-40B4-BE49-F238E27FC236}">
                <a16:creationId xmlns:a16="http://schemas.microsoft.com/office/drawing/2014/main" id="{A3C4C671-08DF-B676-589E-9E0C070E399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Suitable for general-purpose applications, such as LED drivers, portable electronics, or where moderate step-up and efficiency are sufficient.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Rounded Corners 11">
            <a:extLst>
              <a:ext uri="{FF2B5EF4-FFF2-40B4-BE49-F238E27FC236}">
                <a16:creationId xmlns:a16="http://schemas.microsoft.com/office/drawing/2014/main" id="{715DBD7C-52E6-010C-521A-5D3A256C155A}"/>
              </a:ext>
            </a:extLst>
          </p:cNvPr>
          <p:cNvSpPr/>
          <p:nvPr/>
        </p:nvSpPr>
        <p:spPr>
          <a:xfrm>
            <a:off x="1922738" y="1188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3" name="Rectangle: Rounded Corners 12">
            <a:extLst>
              <a:ext uri="{FF2B5EF4-FFF2-40B4-BE49-F238E27FC236}">
                <a16:creationId xmlns:a16="http://schemas.microsoft.com/office/drawing/2014/main" id="{F77849D3-93E8-5F20-6EDD-48E582F95353}"/>
              </a:ext>
            </a:extLst>
          </p:cNvPr>
          <p:cNvSpPr/>
          <p:nvPr/>
        </p:nvSpPr>
        <p:spPr>
          <a:xfrm>
            <a:off x="3588142" y="12270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4" name="Rectangle: Rounded Corners 13">
            <a:extLst>
              <a:ext uri="{FF2B5EF4-FFF2-40B4-BE49-F238E27FC236}">
                <a16:creationId xmlns:a16="http://schemas.microsoft.com/office/drawing/2014/main" id="{93677025-E50C-B039-FFB3-BE590D82DB1C}"/>
              </a:ext>
            </a:extLst>
          </p:cNvPr>
          <p:cNvSpPr/>
          <p:nvPr/>
        </p:nvSpPr>
        <p:spPr>
          <a:xfrm>
            <a:off x="5294414"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5" name="Rectangle: Rounded Corners 14">
            <a:extLst>
              <a:ext uri="{FF2B5EF4-FFF2-40B4-BE49-F238E27FC236}">
                <a16:creationId xmlns:a16="http://schemas.microsoft.com/office/drawing/2014/main" id="{67157F6B-5D24-A89F-370E-20B909ACFD16}"/>
              </a:ext>
            </a:extLst>
          </p:cNvPr>
          <p:cNvSpPr/>
          <p:nvPr/>
        </p:nvSpPr>
        <p:spPr>
          <a:xfrm>
            <a:off x="7000687"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16" name="Rectangle: Rounded Corners 15">
            <a:extLst>
              <a:ext uri="{FF2B5EF4-FFF2-40B4-BE49-F238E27FC236}">
                <a16:creationId xmlns:a16="http://schemas.microsoft.com/office/drawing/2014/main" id="{3BC2D997-F6F3-3935-11C8-39E591DD1AEA}"/>
              </a:ext>
            </a:extLst>
          </p:cNvPr>
          <p:cNvSpPr/>
          <p:nvPr/>
        </p:nvSpPr>
        <p:spPr>
          <a:xfrm>
            <a:off x="8747828" y="118823"/>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7" name="Rectangle: Rounded Corners 16">
            <a:extLst>
              <a:ext uri="{FF2B5EF4-FFF2-40B4-BE49-F238E27FC236}">
                <a16:creationId xmlns:a16="http://schemas.microsoft.com/office/drawing/2014/main" id="{3250AB99-83CA-D75E-0702-795862316A19}"/>
              </a:ext>
            </a:extLst>
          </p:cNvPr>
          <p:cNvSpPr/>
          <p:nvPr/>
        </p:nvSpPr>
        <p:spPr>
          <a:xfrm>
            <a:off x="10467724" y="11883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7" name="Date Placeholder 5">
            <a:extLst>
              <a:ext uri="{FF2B5EF4-FFF2-40B4-BE49-F238E27FC236}">
                <a16:creationId xmlns:a16="http://schemas.microsoft.com/office/drawing/2014/main" id="{87E6ADAB-68D9-14EB-6BC5-C194E61B468C}"/>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423127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113552" y="1139960"/>
            <a:ext cx="11964894"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Need for the Proposed Converter</a:t>
            </a:r>
          </a:p>
        </p:txBody>
      </p:sp>
      <p:sp>
        <p:nvSpPr>
          <p:cNvPr id="10" name="Slide Number Placeholder 9">
            <a:extLst>
              <a:ext uri="{FF2B5EF4-FFF2-40B4-BE49-F238E27FC236}">
                <a16:creationId xmlns:a16="http://schemas.microsoft.com/office/drawing/2014/main" id="{57446CF2-2464-2029-D9EA-BAC1C891BD76}"/>
              </a:ext>
            </a:extLst>
          </p:cNvPr>
          <p:cNvSpPr>
            <a:spLocks noGrp="1"/>
          </p:cNvSpPr>
          <p:nvPr>
            <p:ph type="sldNum" sz="quarter" idx="12"/>
          </p:nvPr>
        </p:nvSpPr>
        <p:spPr/>
        <p:txBody>
          <a:bodyPr/>
          <a:lstStyle/>
          <a:p>
            <a:fld id="{65164EED-B2E5-4BD1-8A8C-58045D49719F}" type="slidenum">
              <a:rPr lang="en-IN" smtClean="0"/>
              <a:t>4</a:t>
            </a:fld>
            <a:endParaRPr lang="en-IN" dirty="0"/>
          </a:p>
        </p:txBody>
      </p:sp>
      <p:sp>
        <p:nvSpPr>
          <p:cNvPr id="4" name="Rectangle: Rounded Corners 3">
            <a:extLst>
              <a:ext uri="{FF2B5EF4-FFF2-40B4-BE49-F238E27FC236}">
                <a16:creationId xmlns:a16="http://schemas.microsoft.com/office/drawing/2014/main" id="{EF4F90DB-42F1-9F54-5372-B1F8584ECD13}"/>
              </a:ext>
            </a:extLst>
          </p:cNvPr>
          <p:cNvSpPr/>
          <p:nvPr/>
        </p:nvSpPr>
        <p:spPr>
          <a:xfrm>
            <a:off x="418353" y="1965354"/>
            <a:ext cx="11355293" cy="4390996"/>
          </a:xfrm>
          <a:prstGeom prst="roundRect">
            <a:avLst/>
          </a:prstGeom>
          <a:solidFill>
            <a:srgbClr val="F3F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600"/>
              </a:spcAft>
            </a:pPr>
            <a:r>
              <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Voltage gains: </a:t>
            </a:r>
            <a:r>
              <a:rPr lang="en-IN"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Can achieve significantly higher voltage gains without extreme duty cycles.</a:t>
            </a:r>
          </a:p>
          <a:p>
            <a:pPr algn="just">
              <a:spcAft>
                <a:spcPts val="600"/>
              </a:spcAft>
            </a:pPr>
            <a:r>
              <a:rPr lang="en-IN"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IN"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IN"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Reduced Output Voltage Ripple: </a:t>
            </a:r>
            <a:r>
              <a:rPr lang="en-IN"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The additional LC filter smoothen the output voltage, producing a cleaner DC supply.</a:t>
            </a:r>
          </a:p>
          <a:p>
            <a:pPr algn="just">
              <a:spcAft>
                <a:spcPts val="600"/>
              </a:spcAft>
            </a:pPr>
            <a:endPar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Stability: </a:t>
            </a:r>
            <a:r>
              <a:rPr lang="en-IN"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Better dynamic response and stability due to the additional filtering stages, which can better handle load and line transients</a:t>
            </a:r>
            <a:r>
              <a:rPr lang="en-IN"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algn="just">
              <a:spcAft>
                <a:spcPts val="600"/>
              </a:spcAft>
            </a:pPr>
            <a:endPar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algn="just">
              <a:spcAft>
                <a:spcPts val="600"/>
              </a:spcAft>
            </a:pPr>
            <a:r>
              <a:rPr lang="en-IN" b="1"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E</a:t>
            </a:r>
            <a:r>
              <a:rPr lang="en-IN"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fficiency: </a:t>
            </a:r>
            <a:r>
              <a:rPr lang="en-IN"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Typically more efficient, as it achieves high voltage gains at lower duty cycles. The additional components help manage ripple and current, reducing losses and improving overall efficiency.</a:t>
            </a:r>
          </a:p>
        </p:txBody>
      </p:sp>
      <p:sp>
        <p:nvSpPr>
          <p:cNvPr id="13" name="Rectangle: Rounded Corners 12">
            <a:extLst>
              <a:ext uri="{FF2B5EF4-FFF2-40B4-BE49-F238E27FC236}">
                <a16:creationId xmlns:a16="http://schemas.microsoft.com/office/drawing/2014/main" id="{973AFEE8-5F30-AD09-CB90-63B3563E0189}"/>
              </a:ext>
            </a:extLst>
          </p:cNvPr>
          <p:cNvSpPr/>
          <p:nvPr/>
        </p:nvSpPr>
        <p:spPr>
          <a:xfrm>
            <a:off x="7010590"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14" name="Rectangle: Rounded Corners 13">
            <a:extLst>
              <a:ext uri="{FF2B5EF4-FFF2-40B4-BE49-F238E27FC236}">
                <a16:creationId xmlns:a16="http://schemas.microsoft.com/office/drawing/2014/main" id="{732C9964-F4B7-4676-B16A-FD84FCD00B5E}"/>
              </a:ext>
            </a:extLst>
          </p:cNvPr>
          <p:cNvSpPr/>
          <p:nvPr/>
        </p:nvSpPr>
        <p:spPr>
          <a:xfrm>
            <a:off x="8692370"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15" name="Rectangle: Rounded Corners 14">
            <a:extLst>
              <a:ext uri="{FF2B5EF4-FFF2-40B4-BE49-F238E27FC236}">
                <a16:creationId xmlns:a16="http://schemas.microsoft.com/office/drawing/2014/main" id="{5283B27C-CF16-6D75-9E27-BBCB52EBC249}"/>
              </a:ext>
            </a:extLst>
          </p:cNvPr>
          <p:cNvSpPr/>
          <p:nvPr/>
        </p:nvSpPr>
        <p:spPr>
          <a:xfrm>
            <a:off x="10412266" y="18572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9" name="Rectangle: Rounded Corners 18">
            <a:extLst>
              <a:ext uri="{FF2B5EF4-FFF2-40B4-BE49-F238E27FC236}">
                <a16:creationId xmlns:a16="http://schemas.microsoft.com/office/drawing/2014/main" id="{D41A6C58-6AF5-8C94-A07E-C5680B748BAE}"/>
              </a:ext>
            </a:extLst>
          </p:cNvPr>
          <p:cNvSpPr/>
          <p:nvPr/>
        </p:nvSpPr>
        <p:spPr>
          <a:xfrm>
            <a:off x="5309752" y="18571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20" name="Rectangle: Rounded Corners 19">
            <a:extLst>
              <a:ext uri="{FF2B5EF4-FFF2-40B4-BE49-F238E27FC236}">
                <a16:creationId xmlns:a16="http://schemas.microsoft.com/office/drawing/2014/main" id="{86457E26-A6B9-F683-216D-C38C6DB6827C}"/>
              </a:ext>
            </a:extLst>
          </p:cNvPr>
          <p:cNvSpPr/>
          <p:nvPr/>
        </p:nvSpPr>
        <p:spPr>
          <a:xfrm>
            <a:off x="270413" y="185726"/>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21" name="Rectangle: Rounded Corners 20">
            <a:extLst>
              <a:ext uri="{FF2B5EF4-FFF2-40B4-BE49-F238E27FC236}">
                <a16:creationId xmlns:a16="http://schemas.microsoft.com/office/drawing/2014/main" id="{2EC058F0-A847-7759-E681-17185DC62E7B}"/>
              </a:ext>
            </a:extLst>
          </p:cNvPr>
          <p:cNvSpPr/>
          <p:nvPr/>
        </p:nvSpPr>
        <p:spPr>
          <a:xfrm>
            <a:off x="1944593" y="18571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Need for Project</a:t>
            </a:r>
          </a:p>
        </p:txBody>
      </p:sp>
      <p:sp>
        <p:nvSpPr>
          <p:cNvPr id="22" name="Rectangle: Rounded Corners 21">
            <a:extLst>
              <a:ext uri="{FF2B5EF4-FFF2-40B4-BE49-F238E27FC236}">
                <a16:creationId xmlns:a16="http://schemas.microsoft.com/office/drawing/2014/main" id="{AD3985E9-DA02-C89D-4A47-D587465BCEA8}"/>
              </a:ext>
            </a:extLst>
          </p:cNvPr>
          <p:cNvSpPr/>
          <p:nvPr/>
        </p:nvSpPr>
        <p:spPr>
          <a:xfrm>
            <a:off x="3609997" y="18959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3" name="Date Placeholder 5">
            <a:extLst>
              <a:ext uri="{FF2B5EF4-FFF2-40B4-BE49-F238E27FC236}">
                <a16:creationId xmlns:a16="http://schemas.microsoft.com/office/drawing/2014/main" id="{AB87C9DC-461F-B855-9E1E-B798CC08EA5C}"/>
              </a:ext>
            </a:extLst>
          </p:cNvPr>
          <p:cNvSpPr>
            <a:spLocks noGrp="1"/>
          </p:cNvSpPr>
          <p:nvPr>
            <p:ph type="dt" sz="half" idx="10"/>
          </p:nvPr>
        </p:nvSpPr>
        <p:spPr>
          <a:xfrm>
            <a:off x="736097" y="6476521"/>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08264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413921" y="1110776"/>
            <a:ext cx="11116235"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Literature Review</a:t>
            </a:r>
          </a:p>
        </p:txBody>
      </p:sp>
      <p:graphicFrame>
        <p:nvGraphicFramePr>
          <p:cNvPr id="3" name="Table 2">
            <a:extLst>
              <a:ext uri="{FF2B5EF4-FFF2-40B4-BE49-F238E27FC236}">
                <a16:creationId xmlns:a16="http://schemas.microsoft.com/office/drawing/2014/main" id="{AF07B444-FF17-C7D0-A765-D89126A9E5A5}"/>
              </a:ext>
            </a:extLst>
          </p:cNvPr>
          <p:cNvGraphicFramePr>
            <a:graphicFrameLocks noGrp="1"/>
          </p:cNvGraphicFramePr>
          <p:nvPr>
            <p:extLst>
              <p:ext uri="{D42A27DB-BD31-4B8C-83A1-F6EECF244321}">
                <p14:modId xmlns:p14="http://schemas.microsoft.com/office/powerpoint/2010/main" val="2078355461"/>
              </p:ext>
            </p:extLst>
          </p:nvPr>
        </p:nvGraphicFramePr>
        <p:xfrm>
          <a:off x="413921" y="1959149"/>
          <a:ext cx="11116235" cy="4033520"/>
        </p:xfrm>
        <a:graphic>
          <a:graphicData uri="http://schemas.openxmlformats.org/drawingml/2006/table">
            <a:tbl>
              <a:tblPr firstRow="1" bandRow="1">
                <a:tableStyleId>{5C22544A-7EE6-4342-B048-85BDC9FD1C3A}</a:tableStyleId>
              </a:tblPr>
              <a:tblGrid>
                <a:gridCol w="645460">
                  <a:extLst>
                    <a:ext uri="{9D8B030D-6E8A-4147-A177-3AD203B41FA5}">
                      <a16:colId xmlns:a16="http://schemas.microsoft.com/office/drawing/2014/main" val="1231270991"/>
                    </a:ext>
                  </a:extLst>
                </a:gridCol>
                <a:gridCol w="3442447">
                  <a:extLst>
                    <a:ext uri="{9D8B030D-6E8A-4147-A177-3AD203B41FA5}">
                      <a16:colId xmlns:a16="http://schemas.microsoft.com/office/drawing/2014/main" val="741956432"/>
                    </a:ext>
                  </a:extLst>
                </a:gridCol>
                <a:gridCol w="1601694">
                  <a:extLst>
                    <a:ext uri="{9D8B030D-6E8A-4147-A177-3AD203B41FA5}">
                      <a16:colId xmlns:a16="http://schemas.microsoft.com/office/drawing/2014/main" val="2497819467"/>
                    </a:ext>
                  </a:extLst>
                </a:gridCol>
                <a:gridCol w="1667435">
                  <a:extLst>
                    <a:ext uri="{9D8B030D-6E8A-4147-A177-3AD203B41FA5}">
                      <a16:colId xmlns:a16="http://schemas.microsoft.com/office/drawing/2014/main" val="4103785545"/>
                    </a:ext>
                  </a:extLst>
                </a:gridCol>
                <a:gridCol w="3759199">
                  <a:extLst>
                    <a:ext uri="{9D8B030D-6E8A-4147-A177-3AD203B41FA5}">
                      <a16:colId xmlns:a16="http://schemas.microsoft.com/office/drawing/2014/main" val="2777551738"/>
                    </a:ext>
                  </a:extLst>
                </a:gridCol>
              </a:tblGrid>
              <a:tr h="259777">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Topology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Observations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7749046"/>
                  </a:ext>
                </a:extLst>
              </a:tr>
              <a:tr h="370840">
                <a:tc>
                  <a:txBody>
                    <a:bodyPr/>
                    <a:lstStyle/>
                    <a:p>
                      <a:pPr algn="ctr"/>
                      <a:r>
                        <a:rPr lang="en-IN" sz="18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US" sz="1600" b="1" kern="1200" dirty="0">
                          <a:solidFill>
                            <a:schemeClr val="dk1"/>
                          </a:solidFill>
                          <a:latin typeface="Times New Roman" panose="02020603050405020304" pitchFamily="18" charset="0"/>
                          <a:ea typeface="+mn-ea"/>
                          <a:cs typeface="Times New Roman" panose="02020603050405020304" pitchFamily="18" charset="0"/>
                        </a:rPr>
                        <a:t>The Fourth-Order Single-Switch Improved Super-Boost Converter with Reduced Input Current Ripple </a:t>
                      </a:r>
                    </a:p>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200" kern="1200" dirty="0">
                          <a:solidFill>
                            <a:schemeClr val="dk1"/>
                          </a:solidFill>
                          <a:latin typeface="Times New Roman" panose="02020603050405020304" pitchFamily="18" charset="0"/>
                          <a:ea typeface="+mn-ea"/>
                          <a:cs typeface="Times New Roman" panose="02020603050405020304" pitchFamily="18" charset="0"/>
                        </a:rPr>
                        <a:t>Enrique Garza-Arias 1, Julio C. Rosas-Caro 2,* , Jesus E. Valdez-</a:t>
                      </a:r>
                      <a:r>
                        <a:rPr lang="en-IN" sz="1200" kern="1200" dirty="0" err="1">
                          <a:solidFill>
                            <a:schemeClr val="dk1"/>
                          </a:solidFill>
                          <a:latin typeface="Times New Roman" panose="02020603050405020304" pitchFamily="18" charset="0"/>
                          <a:ea typeface="+mn-ea"/>
                          <a:cs typeface="Times New Roman" panose="02020603050405020304" pitchFamily="18" charset="0"/>
                        </a:rPr>
                        <a:t>Resendiz</a:t>
                      </a:r>
                      <a:r>
                        <a:rPr lang="en-IN" sz="1200" kern="1200" dirty="0">
                          <a:solidFill>
                            <a:schemeClr val="dk1"/>
                          </a:solidFill>
                          <a:latin typeface="Times New Roman" panose="02020603050405020304" pitchFamily="18" charset="0"/>
                          <a:ea typeface="+mn-ea"/>
                          <a:cs typeface="Times New Roman" panose="02020603050405020304" pitchFamily="18" charset="0"/>
                        </a:rPr>
                        <a:t> 1,* Enrique Garza-Arias 1, Julio 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kern="1200">
                          <a:latin typeface="Liberation Sans" pitchFamily="34"/>
                          <a:ea typeface="Microsoft YaHei" pitchFamily="2"/>
                          <a:cs typeface="Lucida Sans" pitchFamily="2"/>
                        </a:defRPr>
                      </a:pPr>
                      <a:r>
                        <a:rPr lang="en-US" sz="1800" b="0" kern="1200" dirty="0">
                          <a:solidFill>
                            <a:schemeClr val="dk1"/>
                          </a:solidFill>
                          <a:latin typeface="Times New Roman" panose="02020603050405020304" pitchFamily="18" charset="0"/>
                          <a:ea typeface="+mn-ea"/>
                          <a:cs typeface="Times New Roman" panose="02020603050405020304" pitchFamily="18" charset="0"/>
                        </a:rPr>
                        <a:t>Super-Boost Converter </a:t>
                      </a:r>
                      <a:endParaRPr lang="en-IN" sz="1800" b="0" i="0" u="none" strike="noStrike" kern="1200" cap="none" dirty="0">
                        <a:ln>
                          <a:noFill/>
                        </a:ln>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Mosfet,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diode,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inductor,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capacitor</a:t>
                      </a:r>
                    </a:p>
                    <a:p>
                      <a:pPr marL="0" marR="0" lvl="0" indent="0" algn="ctr" hangingPunct="0">
                        <a:lnSpc>
                          <a:spcPct val="100000"/>
                        </a:lnSpc>
                        <a:spcBef>
                          <a:spcPts val="0"/>
                        </a:spcBef>
                        <a:spcAft>
                          <a:spcPts val="0"/>
                        </a:spcAft>
                        <a:buNone/>
                        <a:tabLst/>
                        <a:defRPr sz="1200">
                          <a:latin typeface="Liberation Sans" pitchFamily="34"/>
                        </a:defRPr>
                      </a:pPr>
                      <a:r>
                        <a:rPr lang="en-IN" sz="1800" kern="1200" dirty="0">
                          <a:solidFill>
                            <a:schemeClr val="dk1"/>
                          </a:solidFill>
                          <a:latin typeface="Times New Roman" panose="02020603050405020304" pitchFamily="18" charset="0"/>
                          <a:ea typeface="+mn-ea"/>
                          <a:cs typeface="Times New Roman" panose="02020603050405020304" pitchFamily="18" charset="0"/>
                        </a:rPr>
                        <a:t>Load Resistor</a:t>
                      </a:r>
                      <a:endParaRPr lang="en-IN" sz="1800" b="0" i="0" u="none" strike="noStrike" kern="1200" cap="none" dirty="0">
                        <a:ln>
                          <a:noFill/>
                        </a:ln>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0070C0"/>
                          </a:solidFill>
                        </a:rPr>
                        <a:t>The fourth-order super boost converter reduces input current ripple, achieves high voltage gain, and improves output stability with minimal ripple.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3229283"/>
                  </a:ext>
                </a:extLst>
              </a:tr>
              <a:tr h="370840">
                <a:tc>
                  <a:txBody>
                    <a:bodyPr/>
                    <a:lstStyle/>
                    <a:p>
                      <a:pPr algn="ctr"/>
                      <a:r>
                        <a:rPr lang="en-IN" sz="18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a:latin typeface="Liberation Sans" pitchFamily="34"/>
                        </a:defRPr>
                      </a:pPr>
                      <a:r>
                        <a:rPr lang="en-US" sz="1600" b="1" kern="1200" dirty="0">
                          <a:solidFill>
                            <a:schemeClr val="dk1"/>
                          </a:solidFill>
                          <a:latin typeface="Times New Roman" panose="02020603050405020304" pitchFamily="18" charset="0"/>
                          <a:ea typeface="+mn-ea"/>
                          <a:cs typeface="Times New Roman" panose="02020603050405020304" pitchFamily="18" charset="0"/>
                        </a:rPr>
                        <a:t>Non-Isolated Fourth-Order Boost DC-DC Converter for Power Management in Low Voltage Low Power DC Grids: Design and Interaction Analysis </a:t>
                      </a:r>
                    </a:p>
                    <a:p>
                      <a:pPr marL="0" marR="0" lvl="0" indent="0" algn="l" hangingPunct="0">
                        <a:lnSpc>
                          <a:spcPct val="100000"/>
                        </a:lnSpc>
                        <a:spcBef>
                          <a:spcPts val="1191"/>
                        </a:spcBef>
                        <a:spcAft>
                          <a:spcPts val="992"/>
                        </a:spcAft>
                        <a:buNone/>
                        <a:tabLst/>
                        <a:defRPr sz="1200">
                          <a:latin typeface="Liberation Sans" pitchFamily="34"/>
                        </a:defRPr>
                      </a:pPr>
                      <a:r>
                        <a:rPr lang="en-IN" sz="1100" kern="1200" dirty="0">
                          <a:solidFill>
                            <a:schemeClr val="dk1"/>
                          </a:solidFill>
                          <a:latin typeface="Times New Roman" panose="02020603050405020304" pitchFamily="18" charset="0"/>
                          <a:ea typeface="+mn-ea"/>
                          <a:cs typeface="Times New Roman" panose="02020603050405020304" pitchFamily="18" charset="0"/>
                        </a:rPr>
                        <a:t>Ashima </a:t>
                      </a:r>
                      <a:r>
                        <a:rPr lang="en-IN" sz="1200" kern="1200" dirty="0" err="1">
                          <a:solidFill>
                            <a:schemeClr val="dk1"/>
                          </a:solidFill>
                          <a:latin typeface="Times New Roman" panose="02020603050405020304" pitchFamily="18" charset="0"/>
                          <a:ea typeface="+mn-ea"/>
                          <a:cs typeface="Times New Roman" panose="02020603050405020304" pitchFamily="18" charset="0"/>
                        </a:rPr>
                        <a:t>kulshreshth</a:t>
                      </a:r>
                      <a:r>
                        <a:rPr lang="en-IN" sz="1200" kern="1200" dirty="0">
                          <a:solidFill>
                            <a:schemeClr val="dk1"/>
                          </a:solidFill>
                          <a:latin typeface="Times New Roman" panose="02020603050405020304" pitchFamily="18" charset="0"/>
                          <a:ea typeface="+mn-ea"/>
                          <a:cs typeface="Times New Roman" panose="02020603050405020304" pitchFamily="18" charset="0"/>
                        </a:rPr>
                        <a:t> a 1, Anmolratnasaxena1, (senior member, </a:t>
                      </a:r>
                      <a:r>
                        <a:rPr lang="en-IN" sz="1200" kern="1200" dirty="0" err="1">
                          <a:solidFill>
                            <a:schemeClr val="dk1"/>
                          </a:solidFill>
                          <a:latin typeface="Times New Roman" panose="02020603050405020304" pitchFamily="18" charset="0"/>
                          <a:ea typeface="+mn-ea"/>
                          <a:cs typeface="Times New Roman" panose="02020603050405020304" pitchFamily="18" charset="0"/>
                        </a:rPr>
                        <a:t>ieee</a:t>
                      </a:r>
                      <a:r>
                        <a:rPr lang="en-IN" sz="1200" kern="1200" dirty="0">
                          <a:solidFill>
                            <a:schemeClr val="dk1"/>
                          </a:solidFill>
                          <a:latin typeface="Times New Roman" panose="02020603050405020304" pitchFamily="18" charset="0"/>
                          <a:ea typeface="+mn-ea"/>
                          <a:cs typeface="Times New Roman" panose="02020603050405020304" pitchFamily="18" charset="0"/>
                        </a:rPr>
                        <a:t>), and Mummadiveerachary2</a:t>
                      </a:r>
                      <a:endParaRPr lang="en-IN" sz="1600" b="0" i="0" u="none" strike="noStrike" kern="1200" cap="none" dirty="0">
                        <a:ln>
                          <a:noFill/>
                        </a:ln>
                        <a:solidFill>
                          <a:schemeClr val="dk1"/>
                        </a:solidFill>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1191"/>
                        </a:spcBef>
                        <a:spcAft>
                          <a:spcPts val="992"/>
                        </a:spcAft>
                        <a:buNone/>
                        <a:tabLst/>
                        <a:defRPr sz="1200">
                          <a:latin typeface="Liberation Sans" pitchFamily="34"/>
                        </a:defRPr>
                      </a:pPr>
                      <a:r>
                        <a:rPr lang="en-US" sz="1800" kern="1200" dirty="0">
                          <a:solidFill>
                            <a:schemeClr val="dk1"/>
                          </a:solidFill>
                          <a:latin typeface="+mn-lt"/>
                          <a:ea typeface="+mn-ea"/>
                          <a:cs typeface="+mn-cs"/>
                        </a:rPr>
                        <a:t>Non-Isolated fourth-order boost converter </a:t>
                      </a:r>
                      <a:endParaRPr lang="en-IN" sz="1800" b="0" i="0" u="none" strike="noStrike" kern="1200" cap="none" dirty="0">
                        <a:ln>
                          <a:noFill/>
                        </a:ln>
                        <a:solidFill>
                          <a:schemeClr val="dk1"/>
                        </a:solidFill>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Mosfet,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diode,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inductor,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capacitor Digital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hangingPunct="0">
                        <a:lnSpc>
                          <a:spcPct val="100000"/>
                        </a:lnSpc>
                        <a:spcBef>
                          <a:spcPts val="0"/>
                        </a:spcBef>
                        <a:spcAft>
                          <a:spcPts val="0"/>
                        </a:spcAft>
                        <a:buSzPct val="45000"/>
                        <a:buFont typeface="OpenSymbol"/>
                        <a:buNone/>
                        <a:tabLst/>
                        <a:defRPr lang="en-IN" sz="1200" b="0" i="0" u="none" strike="noStrike" kern="1200" cap="none" spc="0" baseline="0">
                          <a:ln>
                            <a:noFill/>
                          </a:ln>
                          <a:highlight>
                            <a:scrgbClr r="0" g="0" b="0">
                              <a:alpha val="0"/>
                            </a:scrgbClr>
                          </a:highlight>
                          <a:latin typeface="Liberation Sans" pitchFamily="34"/>
                          <a:ea typeface="Microsoft YaHei" pitchFamily="2"/>
                          <a:cs typeface="Lucida Sans" pitchFamily="2"/>
                        </a:defRPr>
                      </a:pPr>
                      <a:r>
                        <a:rPr lang="en-US" sz="1600" b="0" i="0" u="none" strike="noStrike" kern="1200" cap="none" dirty="0">
                          <a:ln>
                            <a:noFill/>
                          </a:ln>
                          <a:solidFill>
                            <a:srgbClr val="0070C0"/>
                          </a:solidFill>
                          <a:latin typeface="Times New Roman" panose="02020603050405020304" pitchFamily="18" charset="0"/>
                          <a:ea typeface="Microsoft YaHei" pitchFamily="2"/>
                          <a:cs typeface="Times New Roman" panose="02020603050405020304" pitchFamily="18" charset="0"/>
                        </a:rPr>
                        <a:t>The study proposes a fourth-order boost converter designed to improve power management in low voltage, low power DC grids. This converter achieves continuous input and output currents, reducing ripple effects compared to traditional boost converters. </a:t>
                      </a:r>
                      <a:endParaRPr lang="en-IN" sz="1600" b="0" i="0" u="none" strike="noStrike" kern="1200" cap="none" dirty="0">
                        <a:ln>
                          <a:noFill/>
                        </a:ln>
                        <a:solidFill>
                          <a:srgbClr val="C00000"/>
                        </a:solidFill>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45082"/>
                  </a:ext>
                </a:extLst>
              </a:tr>
            </a:tbl>
          </a:graphicData>
        </a:graphic>
      </p:graphicFrame>
      <p:sp>
        <p:nvSpPr>
          <p:cNvPr id="7" name="Slide Number Placeholder 6">
            <a:extLst>
              <a:ext uri="{FF2B5EF4-FFF2-40B4-BE49-F238E27FC236}">
                <a16:creationId xmlns:a16="http://schemas.microsoft.com/office/drawing/2014/main" id="{88C30CB5-97A0-EBFC-E1DB-5666024547F5}"/>
              </a:ext>
            </a:extLst>
          </p:cNvPr>
          <p:cNvSpPr>
            <a:spLocks noGrp="1"/>
          </p:cNvSpPr>
          <p:nvPr>
            <p:ph type="sldNum" sz="quarter" idx="12"/>
          </p:nvPr>
        </p:nvSpPr>
        <p:spPr/>
        <p:txBody>
          <a:bodyPr/>
          <a:lstStyle/>
          <a:p>
            <a:fld id="{65164EED-B2E5-4BD1-8A8C-58045D49719F}" type="slidenum">
              <a:rPr lang="en-IN" smtClean="0"/>
              <a:t>5</a:t>
            </a:fld>
            <a:endParaRPr lang="en-IN"/>
          </a:p>
        </p:txBody>
      </p:sp>
      <p:sp>
        <p:nvSpPr>
          <p:cNvPr id="4" name="Rectangle: Rounded Corners 3">
            <a:extLst>
              <a:ext uri="{FF2B5EF4-FFF2-40B4-BE49-F238E27FC236}">
                <a16:creationId xmlns:a16="http://schemas.microsoft.com/office/drawing/2014/main" id="{E0CACBE0-E7C0-6D49-5642-7D38445D8519}"/>
              </a:ext>
            </a:extLst>
          </p:cNvPr>
          <p:cNvSpPr/>
          <p:nvPr/>
        </p:nvSpPr>
        <p:spPr>
          <a:xfrm>
            <a:off x="6987736"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7CF0275A-63BD-C3D9-F232-11465FFB129F}"/>
              </a:ext>
            </a:extLst>
          </p:cNvPr>
          <p:cNvSpPr/>
          <p:nvPr/>
        </p:nvSpPr>
        <p:spPr>
          <a:xfrm>
            <a:off x="8734877"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8" name="Rectangle: Rounded Corners 7">
            <a:extLst>
              <a:ext uri="{FF2B5EF4-FFF2-40B4-BE49-F238E27FC236}">
                <a16:creationId xmlns:a16="http://schemas.microsoft.com/office/drawing/2014/main" id="{92ABE6A0-3F07-827E-2ED9-DAA163A4B04C}"/>
              </a:ext>
            </a:extLst>
          </p:cNvPr>
          <p:cNvSpPr/>
          <p:nvPr/>
        </p:nvSpPr>
        <p:spPr>
          <a:xfrm>
            <a:off x="10454773" y="155728"/>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8364F0B9-B3DE-5567-4E35-7B5051DA30D1}"/>
              </a:ext>
            </a:extLst>
          </p:cNvPr>
          <p:cNvSpPr/>
          <p:nvPr/>
        </p:nvSpPr>
        <p:spPr>
          <a:xfrm>
            <a:off x="260100" y="155732"/>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BC1574DF-63AB-B060-51CB-D1A55FDFA1E2}"/>
              </a:ext>
            </a:extLst>
          </p:cNvPr>
          <p:cNvSpPr/>
          <p:nvPr/>
        </p:nvSpPr>
        <p:spPr>
          <a:xfrm>
            <a:off x="1934280" y="15572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D1B619E-75AB-7C68-83F4-62FA80D998DC}"/>
              </a:ext>
            </a:extLst>
          </p:cNvPr>
          <p:cNvSpPr/>
          <p:nvPr/>
        </p:nvSpPr>
        <p:spPr>
          <a:xfrm>
            <a:off x="3599684" y="159600"/>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Literature Review</a:t>
            </a:r>
          </a:p>
        </p:txBody>
      </p:sp>
      <p:sp>
        <p:nvSpPr>
          <p:cNvPr id="12" name="Rectangle: Rounded Corners 11">
            <a:extLst>
              <a:ext uri="{FF2B5EF4-FFF2-40B4-BE49-F238E27FC236}">
                <a16:creationId xmlns:a16="http://schemas.microsoft.com/office/drawing/2014/main" id="{DAB9DBF1-7D52-9EA9-38AD-4767A39E399E}"/>
              </a:ext>
            </a:extLst>
          </p:cNvPr>
          <p:cNvSpPr/>
          <p:nvPr/>
        </p:nvSpPr>
        <p:spPr>
          <a:xfrm>
            <a:off x="5305956" y="155719"/>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3" name="Date Placeholder 5">
            <a:extLst>
              <a:ext uri="{FF2B5EF4-FFF2-40B4-BE49-F238E27FC236}">
                <a16:creationId xmlns:a16="http://schemas.microsoft.com/office/drawing/2014/main" id="{F48977BC-45C9-680E-F5AB-C0AF8EED709E}"/>
              </a:ext>
            </a:extLst>
          </p:cNvPr>
          <p:cNvSpPr>
            <a:spLocks noGrp="1"/>
          </p:cNvSpPr>
          <p:nvPr>
            <p:ph type="dt" sz="half" idx="10"/>
          </p:nvPr>
        </p:nvSpPr>
        <p:spPr>
          <a:xfrm>
            <a:off x="756557" y="6470189"/>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77893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F07B444-FF17-C7D0-A765-D89126A9E5A5}"/>
              </a:ext>
            </a:extLst>
          </p:cNvPr>
          <p:cNvGraphicFramePr>
            <a:graphicFrameLocks noGrp="1"/>
          </p:cNvGraphicFramePr>
          <p:nvPr>
            <p:extLst>
              <p:ext uri="{D42A27DB-BD31-4B8C-83A1-F6EECF244321}">
                <p14:modId xmlns:p14="http://schemas.microsoft.com/office/powerpoint/2010/main" val="1202207196"/>
              </p:ext>
            </p:extLst>
          </p:nvPr>
        </p:nvGraphicFramePr>
        <p:xfrm>
          <a:off x="429687" y="1541362"/>
          <a:ext cx="11116235" cy="4729480"/>
        </p:xfrm>
        <a:graphic>
          <a:graphicData uri="http://schemas.openxmlformats.org/drawingml/2006/table">
            <a:tbl>
              <a:tblPr firstRow="1" bandRow="1">
                <a:tableStyleId>{5C22544A-7EE6-4342-B048-85BDC9FD1C3A}</a:tableStyleId>
              </a:tblPr>
              <a:tblGrid>
                <a:gridCol w="645460">
                  <a:extLst>
                    <a:ext uri="{9D8B030D-6E8A-4147-A177-3AD203B41FA5}">
                      <a16:colId xmlns:a16="http://schemas.microsoft.com/office/drawing/2014/main" val="1231270991"/>
                    </a:ext>
                  </a:extLst>
                </a:gridCol>
                <a:gridCol w="3442447">
                  <a:extLst>
                    <a:ext uri="{9D8B030D-6E8A-4147-A177-3AD203B41FA5}">
                      <a16:colId xmlns:a16="http://schemas.microsoft.com/office/drawing/2014/main" val="741956432"/>
                    </a:ext>
                  </a:extLst>
                </a:gridCol>
                <a:gridCol w="1601694">
                  <a:extLst>
                    <a:ext uri="{9D8B030D-6E8A-4147-A177-3AD203B41FA5}">
                      <a16:colId xmlns:a16="http://schemas.microsoft.com/office/drawing/2014/main" val="2497819467"/>
                    </a:ext>
                  </a:extLst>
                </a:gridCol>
                <a:gridCol w="1667435">
                  <a:extLst>
                    <a:ext uri="{9D8B030D-6E8A-4147-A177-3AD203B41FA5}">
                      <a16:colId xmlns:a16="http://schemas.microsoft.com/office/drawing/2014/main" val="4103785545"/>
                    </a:ext>
                  </a:extLst>
                </a:gridCol>
                <a:gridCol w="3759199">
                  <a:extLst>
                    <a:ext uri="{9D8B030D-6E8A-4147-A177-3AD203B41FA5}">
                      <a16:colId xmlns:a16="http://schemas.microsoft.com/office/drawing/2014/main" val="2777551738"/>
                    </a:ext>
                  </a:extLst>
                </a:gridCol>
              </a:tblGrid>
              <a:tr h="259777">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Topology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hangingPunct="0">
                        <a:lnSpc>
                          <a:spcPct val="100000"/>
                        </a:lnSpc>
                        <a:spcBef>
                          <a:spcPts val="0"/>
                        </a:spcBef>
                        <a:spcAft>
                          <a:spcPts val="0"/>
                        </a:spcAft>
                        <a:buNone/>
                        <a:tabLst/>
                      </a:pPr>
                      <a:r>
                        <a:rPr lang="en-IN" sz="2200" b="1" i="0" u="none" strike="noStrike" kern="1200" cap="none" dirty="0">
                          <a:ln>
                            <a:noFill/>
                          </a:ln>
                          <a:solidFill>
                            <a:srgbClr val="C00000"/>
                          </a:solidFill>
                          <a:latin typeface="+mn-lt"/>
                          <a:ea typeface="Microsoft YaHei" pitchFamily="2"/>
                          <a:cs typeface="Lucida Sans" pitchFamily="2"/>
                        </a:rPr>
                        <a:t>Observations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7749046"/>
                  </a:ext>
                </a:extLst>
              </a:tr>
              <a:tr h="370840">
                <a:tc>
                  <a:txBody>
                    <a:bodyPr/>
                    <a:lstStyle/>
                    <a:p>
                      <a:pPr algn="ctr"/>
                      <a:r>
                        <a:rPr lang="en-IN" sz="1800" dirty="0">
                          <a:latin typeface="+mn-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US" sz="1600" b="1" kern="1200" dirty="0">
                          <a:solidFill>
                            <a:schemeClr val="dk1"/>
                          </a:solidFill>
                          <a:latin typeface="Times New Roman" panose="02020603050405020304" pitchFamily="18" charset="0"/>
                          <a:ea typeface="+mn-ea"/>
                          <a:cs typeface="Times New Roman" panose="02020603050405020304" pitchFamily="18" charset="0"/>
                        </a:rPr>
                        <a:t>The Fourth-Order Single-Switch Improved Super-Boost Converter with Reduced Input Current Ripple </a:t>
                      </a:r>
                    </a:p>
                    <a:p>
                      <a:pPr marL="0" marR="0" lvl="0" indent="0" algn="just" hangingPunct="0">
                        <a:lnSpc>
                          <a:spcPct val="100000"/>
                        </a:lnSpc>
                        <a:spcBef>
                          <a:spcPts val="1191"/>
                        </a:spcBef>
                        <a:spcAft>
                          <a:spcPts val="992"/>
                        </a:spcAft>
                        <a:buNone/>
                        <a:tabLst/>
                        <a:defRPr sz="1200" kern="1200">
                          <a:latin typeface="Liberation Sans" pitchFamily="34"/>
                          <a:ea typeface="Microsoft YaHei" pitchFamily="2"/>
                          <a:cs typeface="Lucida Sans" pitchFamily="2"/>
                        </a:defRPr>
                      </a:pPr>
                      <a:r>
                        <a:rPr lang="en-IN" sz="1200" kern="1200" dirty="0">
                          <a:solidFill>
                            <a:schemeClr val="dk1"/>
                          </a:solidFill>
                          <a:latin typeface="Times New Roman" panose="02020603050405020304" pitchFamily="18" charset="0"/>
                          <a:ea typeface="+mn-ea"/>
                          <a:cs typeface="Times New Roman" panose="02020603050405020304" pitchFamily="18" charset="0"/>
                        </a:rPr>
                        <a:t>Enrique Garza-Arias 1, Julio C. Rosas-Caro 2,* , Jesus E. Valdez-</a:t>
                      </a:r>
                      <a:r>
                        <a:rPr lang="en-IN" sz="1200" kern="1200" dirty="0" err="1">
                          <a:solidFill>
                            <a:schemeClr val="dk1"/>
                          </a:solidFill>
                          <a:latin typeface="Times New Roman" panose="02020603050405020304" pitchFamily="18" charset="0"/>
                          <a:ea typeface="+mn-ea"/>
                          <a:cs typeface="Times New Roman" panose="02020603050405020304" pitchFamily="18" charset="0"/>
                        </a:rPr>
                        <a:t>Resendiz</a:t>
                      </a:r>
                      <a:r>
                        <a:rPr lang="en-IN" sz="1200" kern="1200" dirty="0">
                          <a:solidFill>
                            <a:schemeClr val="dk1"/>
                          </a:solidFill>
                          <a:latin typeface="Times New Roman" panose="02020603050405020304" pitchFamily="18" charset="0"/>
                          <a:ea typeface="+mn-ea"/>
                          <a:cs typeface="Times New Roman" panose="02020603050405020304" pitchFamily="18" charset="0"/>
                        </a:rPr>
                        <a:t> 1,* Gerardo Escobar-Valderrama 1, Daniel Guillen 1 1 andAlmaRodríguez2,4 , Jonathan C. Mayo-Maldonado 3</a:t>
                      </a:r>
                      <a:endParaRPr lang="en-IN" sz="3200" b="1" i="0" u="none" strike="noStrike" kern="1200" cap="none" dirty="0">
                        <a:ln>
                          <a:noFill/>
                        </a:ln>
                        <a:solidFill>
                          <a:schemeClr val="dk1"/>
                        </a:solidFill>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kern="1200">
                          <a:latin typeface="Liberation Sans" pitchFamily="34"/>
                          <a:ea typeface="Microsoft YaHei" pitchFamily="2"/>
                          <a:cs typeface="Lucida Sans" pitchFamily="2"/>
                        </a:defRPr>
                      </a:pPr>
                      <a:r>
                        <a:rPr lang="en-US" sz="1800" b="0" kern="1200" dirty="0">
                          <a:solidFill>
                            <a:schemeClr val="dk1"/>
                          </a:solidFill>
                          <a:latin typeface="Times New Roman" panose="02020603050405020304" pitchFamily="18" charset="0"/>
                          <a:ea typeface="+mn-ea"/>
                          <a:cs typeface="Times New Roman" panose="02020603050405020304" pitchFamily="18" charset="0"/>
                        </a:rPr>
                        <a:t>Fourth-Order</a:t>
                      </a:r>
                      <a:endParaRPr lang="en-IN" sz="1800" b="0" i="0" u="none" strike="noStrike" kern="1200" cap="none" dirty="0">
                        <a:ln>
                          <a:noFill/>
                        </a:ln>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Mosfet,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diode,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inductor,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2 capacitor, Load Resistor</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hangingPunct="0">
                        <a:lnSpc>
                          <a:spcPct val="100000"/>
                        </a:lnSpc>
                        <a:spcBef>
                          <a:spcPts val="0"/>
                        </a:spcBef>
                        <a:spcAft>
                          <a:spcPts val="0"/>
                        </a:spcAft>
                        <a:buSzPct val="45000"/>
                        <a:buFont typeface="OpenSymbol"/>
                        <a:buNone/>
                        <a:tabLst/>
                        <a:defRPr sz="1200">
                          <a:latin typeface="Liberation Sans" pitchFamily="34"/>
                        </a:defRPr>
                      </a:pPr>
                      <a:r>
                        <a:rPr lang="en-US" sz="1600" b="0" i="0" u="none" strike="noStrike" kern="1200" cap="none" dirty="0">
                          <a:ln>
                            <a:noFill/>
                          </a:ln>
                          <a:solidFill>
                            <a:srgbClr val="0070C0"/>
                          </a:solidFill>
                          <a:latin typeface="Times New Roman" panose="02020603050405020304" pitchFamily="18" charset="0"/>
                          <a:ea typeface="Microsoft YaHei" pitchFamily="2"/>
                          <a:cs typeface="Times New Roman" panose="02020603050405020304" pitchFamily="18" charset="0"/>
                        </a:rPr>
                        <a:t>The proposed fourth-order single-switch boost converter is an improvement over traditional and super-boost converters. It achieves a significant reduction in input current ripple, thereby enhancing overall efficiency and reducing electromagnetic interference (EMI). </a:t>
                      </a:r>
                      <a:endParaRPr lang="en-IN" sz="1600" b="0" i="0" u="none" strike="noStrike" kern="1200" cap="none" dirty="0">
                        <a:ln>
                          <a:noFill/>
                        </a:ln>
                        <a:latin typeface="Times New Roman" panose="02020603050405020304" pitchFamily="18" charset="0"/>
                        <a:ea typeface="Microsoft YaHei" pitchFamily="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3229283"/>
                  </a:ext>
                </a:extLst>
              </a:tr>
              <a:tr h="370840">
                <a:tc>
                  <a:txBody>
                    <a:bodyPr/>
                    <a:lstStyle/>
                    <a:p>
                      <a:pPr algn="ctr"/>
                      <a:r>
                        <a:rPr lang="en-IN" sz="18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hangingPunct="0">
                        <a:lnSpc>
                          <a:spcPct val="100000"/>
                        </a:lnSpc>
                        <a:spcBef>
                          <a:spcPts val="1191"/>
                        </a:spcBef>
                        <a:spcAft>
                          <a:spcPts val="992"/>
                        </a:spcAft>
                        <a:buNone/>
                        <a:tabLst/>
                        <a:defRPr sz="1200">
                          <a:latin typeface="Liberation Sans" pitchFamily="34"/>
                        </a:defRPr>
                      </a:pPr>
                      <a:r>
                        <a:rPr lang="en-US" sz="1600" b="1" kern="1200" dirty="0">
                          <a:solidFill>
                            <a:schemeClr val="dk1"/>
                          </a:solidFill>
                          <a:latin typeface="Times New Roman" panose="02020603050405020304" pitchFamily="18" charset="0"/>
                          <a:ea typeface="+mn-ea"/>
                          <a:cs typeface="Times New Roman" panose="02020603050405020304" pitchFamily="18" charset="0"/>
                        </a:rPr>
                        <a:t>Performance Analysis of Boost Converter by Using Different Integration Algorithms</a:t>
                      </a:r>
                    </a:p>
                    <a:p>
                      <a:pPr marL="0" marR="0" lvl="0" indent="0" algn="just" hangingPunct="0">
                        <a:lnSpc>
                          <a:spcPct val="100000"/>
                        </a:lnSpc>
                        <a:spcBef>
                          <a:spcPts val="1191"/>
                        </a:spcBef>
                        <a:spcAft>
                          <a:spcPts val="992"/>
                        </a:spcAft>
                        <a:buNone/>
                        <a:tabLst/>
                        <a:defRPr sz="1200">
                          <a:latin typeface="Liberation Sans" pitchFamily="34"/>
                        </a:defRPr>
                      </a:pPr>
                      <a:r>
                        <a:rPr lang="en-IN" sz="1400" b="0" i="0" u="none" strike="noStrike" kern="1200" cap="none" dirty="0">
                          <a:ln>
                            <a:noFill/>
                          </a:ln>
                          <a:solidFill>
                            <a:schemeClr val="dk1"/>
                          </a:solidFill>
                          <a:latin typeface="+mn-lt"/>
                          <a:ea typeface="Microsoft YaHei" pitchFamily="2"/>
                          <a:cs typeface="Lucida Sans" pitchFamily="2"/>
                        </a:rPr>
                        <a:t>H. </a:t>
                      </a:r>
                      <a:r>
                        <a:rPr lang="en-IN" sz="1400" b="0" i="0" u="none" strike="noStrike" kern="1200" cap="none" dirty="0" err="1">
                          <a:ln>
                            <a:noFill/>
                          </a:ln>
                          <a:solidFill>
                            <a:schemeClr val="dk1"/>
                          </a:solidFill>
                          <a:latin typeface="+mn-lt"/>
                          <a:ea typeface="Microsoft YaHei" pitchFamily="2"/>
                          <a:cs typeface="Lucida Sans" pitchFamily="2"/>
                        </a:rPr>
                        <a:t>Abdelgawad</a:t>
                      </a:r>
                      <a:r>
                        <a:rPr lang="en-IN" sz="1400" b="0" i="0" u="none" strike="noStrike" kern="1200" cap="none" dirty="0">
                          <a:ln>
                            <a:noFill/>
                          </a:ln>
                          <a:solidFill>
                            <a:schemeClr val="dk1"/>
                          </a:solidFill>
                          <a:latin typeface="+mn-lt"/>
                          <a:ea typeface="Microsoft YaHei" pitchFamily="2"/>
                          <a:cs typeface="Lucida Sans" pitchFamily="2"/>
                        </a:rPr>
                        <a:t>, </a:t>
                      </a:r>
                      <a:r>
                        <a:rPr lang="en-IN" sz="1200" kern="1200" dirty="0">
                          <a:solidFill>
                            <a:schemeClr val="dk1"/>
                          </a:solidFill>
                          <a:latin typeface="+mn-lt"/>
                          <a:ea typeface="+mn-ea"/>
                          <a:cs typeface="+mn-cs"/>
                        </a:rPr>
                        <a:t>V. K. Sood </a:t>
                      </a:r>
                      <a:endParaRPr lang="en-IN" sz="2800" b="0" i="0" u="none" strike="noStrike" kern="1200" cap="none" dirty="0">
                        <a:ln>
                          <a:noFill/>
                        </a:ln>
                        <a:solidFill>
                          <a:schemeClr val="dk1"/>
                        </a:solidFill>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1191"/>
                        </a:spcBef>
                        <a:spcAft>
                          <a:spcPts val="992"/>
                        </a:spcAft>
                        <a:buNone/>
                        <a:tabLst/>
                        <a:defRPr sz="1200">
                          <a:latin typeface="Liberation Sans" pitchFamily="34"/>
                        </a:defRPr>
                      </a:pPr>
                      <a:r>
                        <a:rPr lang="en-IN" sz="1800" b="0" i="0" u="none" strike="noStrike" kern="1200" cap="none" dirty="0">
                          <a:ln>
                            <a:noFill/>
                          </a:ln>
                          <a:solidFill>
                            <a:schemeClr val="dk1"/>
                          </a:solidFill>
                          <a:latin typeface="+mn-lt"/>
                          <a:ea typeface="Microsoft YaHei" pitchFamily="2"/>
                          <a:cs typeface="Lucida Sans" pitchFamily="2"/>
                        </a:rPr>
                        <a:t>Boost Converter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Mosfet,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diode,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inductor, </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1 capacitor, Load Resistor</a:t>
                      </a:r>
                    </a:p>
                    <a:p>
                      <a:pPr marL="0" marR="0" lvl="0" indent="0" algn="ctr" hangingPunct="0">
                        <a:lnSpc>
                          <a:spcPct val="100000"/>
                        </a:lnSpc>
                        <a:spcBef>
                          <a:spcPts val="0"/>
                        </a:spcBef>
                        <a:spcAft>
                          <a:spcPts val="0"/>
                        </a:spcAft>
                        <a:buNone/>
                        <a:tabLst/>
                        <a:defRPr sz="1200">
                          <a:latin typeface="Liberation Sans" pitchFamily="34"/>
                        </a:defRPr>
                      </a:pPr>
                      <a:r>
                        <a:rPr lang="en-IN" sz="1800" b="0" i="0" u="none" strike="noStrike" kern="1200" cap="none" dirty="0">
                          <a:ln>
                            <a:noFill/>
                          </a:ln>
                          <a:latin typeface="+mn-lt"/>
                          <a:ea typeface="Microsoft YaHei" pitchFamily="2"/>
                          <a:cs typeface="Lucida Sans" pitchFamily="2"/>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hangingPunct="0">
                        <a:lnSpc>
                          <a:spcPct val="100000"/>
                        </a:lnSpc>
                        <a:spcBef>
                          <a:spcPts val="0"/>
                        </a:spcBef>
                        <a:spcAft>
                          <a:spcPts val="0"/>
                        </a:spcAft>
                        <a:buSzPct val="45000"/>
                        <a:buFont typeface="OpenSymbol"/>
                        <a:buNone/>
                        <a:tabLst/>
                        <a:defRPr lang="en-IN" sz="1200" b="0" i="0" u="none" strike="noStrike" kern="1200" cap="none" spc="0" baseline="0">
                          <a:ln>
                            <a:noFill/>
                          </a:ln>
                          <a:highlight>
                            <a:scrgbClr r="0" g="0" b="0">
                              <a:alpha val="0"/>
                            </a:scrgbClr>
                          </a:highlight>
                          <a:latin typeface="Liberation Sans" pitchFamily="34"/>
                          <a:ea typeface="Microsoft YaHei" pitchFamily="2"/>
                          <a:cs typeface="Lucida Sans" pitchFamily="2"/>
                        </a:defRPr>
                      </a:pPr>
                      <a:r>
                        <a:rPr lang="en-US" sz="1800" b="0" i="0" u="none" strike="noStrike" kern="1200" cap="none" dirty="0">
                          <a:ln>
                            <a:noFill/>
                          </a:ln>
                          <a:solidFill>
                            <a:srgbClr val="0070C0"/>
                          </a:solidFill>
                          <a:latin typeface="+mn-lt"/>
                          <a:ea typeface="Microsoft YaHei" pitchFamily="2"/>
                          <a:cs typeface="Lucida Sans" pitchFamily="2"/>
                        </a:rPr>
                        <a:t>This research investigates nine numerical integration methods for simulating DC-DC boost converters in continuous conduction mode (CCM), both with and without parasitic elements. The analysis focuses on the accuracy, stability, and computational efficiency of these algorithms.</a:t>
                      </a:r>
                      <a:endParaRPr lang="en-IN" sz="1800" b="0" i="0" u="none" strike="noStrike" kern="1200" cap="none" dirty="0">
                        <a:ln>
                          <a:noFill/>
                        </a:ln>
                        <a:solidFill>
                          <a:srgbClr val="00B050"/>
                        </a:solidFill>
                        <a:latin typeface="+mn-lt"/>
                        <a:ea typeface="Microsoft YaHei" pitchFamily="2"/>
                        <a:cs typeface="Lucida Sans"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45082"/>
                  </a:ext>
                </a:extLst>
              </a:tr>
            </a:tbl>
          </a:graphicData>
        </a:graphic>
      </p:graphicFrame>
      <p:sp>
        <p:nvSpPr>
          <p:cNvPr id="7" name="Slide Number Placeholder 6">
            <a:extLst>
              <a:ext uri="{FF2B5EF4-FFF2-40B4-BE49-F238E27FC236}">
                <a16:creationId xmlns:a16="http://schemas.microsoft.com/office/drawing/2014/main" id="{88C30CB5-97A0-EBFC-E1DB-5666024547F5}"/>
              </a:ext>
            </a:extLst>
          </p:cNvPr>
          <p:cNvSpPr>
            <a:spLocks noGrp="1"/>
          </p:cNvSpPr>
          <p:nvPr>
            <p:ph type="sldNum" sz="quarter" idx="12"/>
          </p:nvPr>
        </p:nvSpPr>
        <p:spPr/>
        <p:txBody>
          <a:bodyPr/>
          <a:lstStyle/>
          <a:p>
            <a:fld id="{65164EED-B2E5-4BD1-8A8C-58045D49719F}" type="slidenum">
              <a:rPr lang="en-IN" smtClean="0"/>
              <a:t>6</a:t>
            </a:fld>
            <a:endParaRPr lang="en-IN"/>
          </a:p>
        </p:txBody>
      </p:sp>
      <p:sp>
        <p:nvSpPr>
          <p:cNvPr id="4" name="Rectangle: Rounded Corners 3">
            <a:extLst>
              <a:ext uri="{FF2B5EF4-FFF2-40B4-BE49-F238E27FC236}">
                <a16:creationId xmlns:a16="http://schemas.microsoft.com/office/drawing/2014/main" id="{BC9CF062-8318-E26D-19F0-5792692B8301}"/>
              </a:ext>
            </a:extLst>
          </p:cNvPr>
          <p:cNvSpPr/>
          <p:nvPr/>
        </p:nvSpPr>
        <p:spPr>
          <a:xfrm>
            <a:off x="6979853"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43A3057-6DD2-50AB-B1CB-DF7A49FCB25D}"/>
              </a:ext>
            </a:extLst>
          </p:cNvPr>
          <p:cNvSpPr/>
          <p:nvPr/>
        </p:nvSpPr>
        <p:spPr>
          <a:xfrm>
            <a:off x="8726994"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8" name="Rectangle: Rounded Corners 7">
            <a:extLst>
              <a:ext uri="{FF2B5EF4-FFF2-40B4-BE49-F238E27FC236}">
                <a16:creationId xmlns:a16="http://schemas.microsoft.com/office/drawing/2014/main" id="{93953775-D2D1-D61A-38FB-1944E3244FD5}"/>
              </a:ext>
            </a:extLst>
          </p:cNvPr>
          <p:cNvSpPr/>
          <p:nvPr/>
        </p:nvSpPr>
        <p:spPr>
          <a:xfrm>
            <a:off x="10446890" y="161331"/>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78D0ACD8-3766-669F-5D22-72E87F36A885}"/>
              </a:ext>
            </a:extLst>
          </p:cNvPr>
          <p:cNvSpPr/>
          <p:nvPr/>
        </p:nvSpPr>
        <p:spPr>
          <a:xfrm>
            <a:off x="252217" y="161335"/>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05A808D9-7A1B-72DA-C059-25ECEBFC232C}"/>
              </a:ext>
            </a:extLst>
          </p:cNvPr>
          <p:cNvSpPr/>
          <p:nvPr/>
        </p:nvSpPr>
        <p:spPr>
          <a:xfrm>
            <a:off x="1926397" y="16132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CC7DF3A3-6A0D-30BF-6C0E-C803697A6224}"/>
              </a:ext>
            </a:extLst>
          </p:cNvPr>
          <p:cNvSpPr/>
          <p:nvPr/>
        </p:nvSpPr>
        <p:spPr>
          <a:xfrm>
            <a:off x="3591801" y="165203"/>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Literature Review</a:t>
            </a:r>
          </a:p>
        </p:txBody>
      </p:sp>
      <p:sp>
        <p:nvSpPr>
          <p:cNvPr id="12" name="Rectangle: Rounded Corners 11">
            <a:extLst>
              <a:ext uri="{FF2B5EF4-FFF2-40B4-BE49-F238E27FC236}">
                <a16:creationId xmlns:a16="http://schemas.microsoft.com/office/drawing/2014/main" id="{F65B95FD-DD74-0782-4104-1FA8F8EB41DE}"/>
              </a:ext>
            </a:extLst>
          </p:cNvPr>
          <p:cNvSpPr/>
          <p:nvPr/>
        </p:nvSpPr>
        <p:spPr>
          <a:xfrm>
            <a:off x="5298073" y="161322"/>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2" name="Date Placeholder 5">
            <a:extLst>
              <a:ext uri="{FF2B5EF4-FFF2-40B4-BE49-F238E27FC236}">
                <a16:creationId xmlns:a16="http://schemas.microsoft.com/office/drawing/2014/main" id="{B9CCFDD4-8DA3-E97E-6D31-39CB9847258D}"/>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28811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850292-1FE2-7394-01CB-54777F78B9F3}"/>
              </a:ext>
            </a:extLst>
          </p:cNvPr>
          <p:cNvSpPr/>
          <p:nvPr/>
        </p:nvSpPr>
        <p:spPr>
          <a:xfrm>
            <a:off x="418354" y="2133600"/>
            <a:ext cx="11427010" cy="3673637"/>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r>
              <a:rPr lang="en-US"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It is limited to moderate voltage gain, and achieving higher gains requires a high duty cycle, which can lead to efficiency losses and increased stress on components.</a:t>
            </a:r>
          </a:p>
          <a:p>
            <a:endParaRPr lang="en-IN"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Input and output current and voltage ripple can be significant, particularly under heavy loads, which may generate EMI and noise, potentially affecting sensitive circuits.</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It can also be sensitive to sudden load changes due to a lack of reactive components to dampen fluctuations.</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Efficiency may drop at high duty cycles because of increased switching losses, conduction losses, and ripple.</a:t>
            </a:r>
          </a:p>
          <a:p>
            <a:pPr>
              <a:spcAft>
                <a:spcPts val="600"/>
              </a:spcAft>
            </a:pPr>
            <a:endParaRPr lang="en-US" sz="2200" dirty="0">
              <a:solidFill>
                <a:srgbClr val="C00000"/>
              </a:solidFill>
            </a:endParaRPr>
          </a:p>
        </p:txBody>
      </p:sp>
      <p:sp>
        <p:nvSpPr>
          <p:cNvPr id="7" name="Slide Number Placeholder 6">
            <a:extLst>
              <a:ext uri="{FF2B5EF4-FFF2-40B4-BE49-F238E27FC236}">
                <a16:creationId xmlns:a16="http://schemas.microsoft.com/office/drawing/2014/main" id="{99AA8385-C82C-754A-49AC-C3A0ADC4C65F}"/>
              </a:ext>
            </a:extLst>
          </p:cNvPr>
          <p:cNvSpPr>
            <a:spLocks noGrp="1"/>
          </p:cNvSpPr>
          <p:nvPr>
            <p:ph type="sldNum" sz="quarter" idx="12"/>
          </p:nvPr>
        </p:nvSpPr>
        <p:spPr/>
        <p:txBody>
          <a:bodyPr/>
          <a:lstStyle/>
          <a:p>
            <a:fld id="{65164EED-B2E5-4BD1-8A8C-58045D49719F}" type="slidenum">
              <a:rPr lang="en-IN" smtClean="0"/>
              <a:t>7</a:t>
            </a:fld>
            <a:endParaRPr lang="en-IN"/>
          </a:p>
        </p:txBody>
      </p:sp>
      <p:sp>
        <p:nvSpPr>
          <p:cNvPr id="4" name="Rectangle: Rounded Corners 3">
            <a:extLst>
              <a:ext uri="{FF2B5EF4-FFF2-40B4-BE49-F238E27FC236}">
                <a16:creationId xmlns:a16="http://schemas.microsoft.com/office/drawing/2014/main" id="{D95EE7DB-3AF2-D4D9-D8FB-ECCB5B81FDB6}"/>
              </a:ext>
            </a:extLst>
          </p:cNvPr>
          <p:cNvSpPr/>
          <p:nvPr/>
        </p:nvSpPr>
        <p:spPr>
          <a:xfrm>
            <a:off x="418353" y="1046101"/>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400" b="1" dirty="0">
              <a:solidFill>
                <a:srgbClr val="0070C0"/>
              </a:solidFill>
            </a:endParaRPr>
          </a:p>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Based on the literature review, the following research gaps were identified:</a:t>
            </a:r>
          </a:p>
          <a:p>
            <a:pPr algn="ctr">
              <a:spcAft>
                <a:spcPts val="600"/>
              </a:spcAft>
            </a:pPr>
            <a:endParaRPr lang="en-US" sz="2400" b="1" dirty="0">
              <a:solidFill>
                <a:srgbClr val="0070C0"/>
              </a:solidFill>
            </a:endParaRPr>
          </a:p>
        </p:txBody>
      </p:sp>
      <p:sp>
        <p:nvSpPr>
          <p:cNvPr id="5" name="Rectangle: Rounded Corners 4">
            <a:extLst>
              <a:ext uri="{FF2B5EF4-FFF2-40B4-BE49-F238E27FC236}">
                <a16:creationId xmlns:a16="http://schemas.microsoft.com/office/drawing/2014/main" id="{C332CFE3-FC24-AFD1-7FD1-83B69C8320F5}"/>
              </a:ext>
            </a:extLst>
          </p:cNvPr>
          <p:cNvSpPr/>
          <p:nvPr/>
        </p:nvSpPr>
        <p:spPr>
          <a:xfrm>
            <a:off x="7003501"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8" name="Rectangle: Rounded Corners 7">
            <a:extLst>
              <a:ext uri="{FF2B5EF4-FFF2-40B4-BE49-F238E27FC236}">
                <a16:creationId xmlns:a16="http://schemas.microsoft.com/office/drawing/2014/main" id="{F9E9A975-B13C-2C88-8AAE-73BD54BC55FA}"/>
              </a:ext>
            </a:extLst>
          </p:cNvPr>
          <p:cNvSpPr/>
          <p:nvPr/>
        </p:nvSpPr>
        <p:spPr>
          <a:xfrm>
            <a:off x="8750642"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9" name="Rectangle: Rounded Corners 8">
            <a:extLst>
              <a:ext uri="{FF2B5EF4-FFF2-40B4-BE49-F238E27FC236}">
                <a16:creationId xmlns:a16="http://schemas.microsoft.com/office/drawing/2014/main" id="{943B8E84-6FC2-A889-F6D3-60148BC5DF88}"/>
              </a:ext>
            </a:extLst>
          </p:cNvPr>
          <p:cNvSpPr/>
          <p:nvPr/>
        </p:nvSpPr>
        <p:spPr>
          <a:xfrm>
            <a:off x="10470538" y="13653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0" name="Rectangle: Rounded Corners 9">
            <a:extLst>
              <a:ext uri="{FF2B5EF4-FFF2-40B4-BE49-F238E27FC236}">
                <a16:creationId xmlns:a16="http://schemas.microsoft.com/office/drawing/2014/main" id="{9072C95F-8FFF-F146-2D73-2A5FA6AD2D2C}"/>
              </a:ext>
            </a:extLst>
          </p:cNvPr>
          <p:cNvSpPr/>
          <p:nvPr/>
        </p:nvSpPr>
        <p:spPr>
          <a:xfrm>
            <a:off x="275865" y="13653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1" name="Rectangle: Rounded Corners 10">
            <a:extLst>
              <a:ext uri="{FF2B5EF4-FFF2-40B4-BE49-F238E27FC236}">
                <a16:creationId xmlns:a16="http://schemas.microsoft.com/office/drawing/2014/main" id="{125462F4-DB78-82BF-8C65-4337CE54DE05}"/>
              </a:ext>
            </a:extLst>
          </p:cNvPr>
          <p:cNvSpPr/>
          <p:nvPr/>
        </p:nvSpPr>
        <p:spPr>
          <a:xfrm>
            <a:off x="1950045" y="13652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2" name="Rectangle: Rounded Corners 11">
            <a:extLst>
              <a:ext uri="{FF2B5EF4-FFF2-40B4-BE49-F238E27FC236}">
                <a16:creationId xmlns:a16="http://schemas.microsoft.com/office/drawing/2014/main" id="{D6725F74-EB5E-9E83-55D5-C1D0F9E29EA7}"/>
              </a:ext>
            </a:extLst>
          </p:cNvPr>
          <p:cNvSpPr/>
          <p:nvPr/>
        </p:nvSpPr>
        <p:spPr>
          <a:xfrm>
            <a:off x="3615449" y="14040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3" name="Rectangle: Rounded Corners 12">
            <a:extLst>
              <a:ext uri="{FF2B5EF4-FFF2-40B4-BE49-F238E27FC236}">
                <a16:creationId xmlns:a16="http://schemas.microsoft.com/office/drawing/2014/main" id="{6830B4D9-B5FC-F4A5-C157-2B50318093CF}"/>
              </a:ext>
            </a:extLst>
          </p:cNvPr>
          <p:cNvSpPr/>
          <p:nvPr/>
        </p:nvSpPr>
        <p:spPr>
          <a:xfrm>
            <a:off x="5321721" y="13652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Research Gap</a:t>
            </a:r>
          </a:p>
        </p:txBody>
      </p:sp>
      <p:sp>
        <p:nvSpPr>
          <p:cNvPr id="2" name="Date Placeholder 5">
            <a:extLst>
              <a:ext uri="{FF2B5EF4-FFF2-40B4-BE49-F238E27FC236}">
                <a16:creationId xmlns:a16="http://schemas.microsoft.com/office/drawing/2014/main" id="{3F14A35D-283E-2418-3F76-72CCABAE49EB}"/>
              </a:ext>
            </a:extLst>
          </p:cNvPr>
          <p:cNvSpPr>
            <a:spLocks noGrp="1"/>
          </p:cNvSpPr>
          <p:nvPr>
            <p:ph type="dt" sz="half" idx="10"/>
          </p:nvPr>
        </p:nvSpPr>
        <p:spPr>
          <a:xfrm>
            <a:off x="838200" y="6328216"/>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92821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850292-1FE2-7394-01CB-54777F78B9F3}"/>
              </a:ext>
            </a:extLst>
          </p:cNvPr>
          <p:cNvSpPr/>
          <p:nvPr/>
        </p:nvSpPr>
        <p:spPr>
          <a:xfrm>
            <a:off x="418353" y="2016578"/>
            <a:ext cx="11355293" cy="4038173"/>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IN" sz="2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r>
              <a:rPr lang="en-US" sz="2000" dirty="0">
                <a:solidFill>
                  <a:schemeClr val="tx1"/>
                </a:solidFill>
              </a:rPr>
              <a:t>Achieves significantly higher voltage gains without requiring extreme duty cycles.</a:t>
            </a:r>
          </a:p>
          <a:p>
            <a:endParaRPr lang="en-US" sz="2000" dirty="0">
              <a:solidFill>
                <a:schemeClr val="tx1"/>
              </a:solidFill>
            </a:endParaRPr>
          </a:p>
          <a:p>
            <a:r>
              <a:rPr lang="en-US" sz="2000" dirty="0">
                <a:solidFill>
                  <a:schemeClr val="tx1"/>
                </a:solidFill>
              </a:rPr>
              <a:t>Greatly reduced ripple at both the input and output, thanks to additional reactive components.</a:t>
            </a:r>
          </a:p>
          <a:p>
            <a:endParaRPr lang="en-US" sz="2000" dirty="0">
              <a:solidFill>
                <a:schemeClr val="tx1"/>
              </a:solidFill>
            </a:endParaRPr>
          </a:p>
          <a:p>
            <a:r>
              <a:rPr lang="en-US" sz="2000" dirty="0">
                <a:solidFill>
                  <a:schemeClr val="tx1"/>
                </a:solidFill>
              </a:rPr>
              <a:t>Improved dynamic response and stability due to extra filtering stages, which allow it to handle load and line transients more effectively.</a:t>
            </a:r>
          </a:p>
          <a:p>
            <a:endParaRPr lang="en-US" sz="2000" dirty="0">
              <a:solidFill>
                <a:schemeClr val="tx1"/>
              </a:solidFill>
            </a:endParaRPr>
          </a:p>
          <a:p>
            <a:r>
              <a:rPr lang="en-US" sz="2000" dirty="0">
                <a:solidFill>
                  <a:schemeClr val="tx1"/>
                </a:solidFill>
              </a:rPr>
              <a:t>Generally more efficient, reaching high voltage gains at lower duty cycles. The additional components help control ripple and current, minimizing losses and boosting overall efficiency.</a:t>
            </a:r>
          </a:p>
          <a:p>
            <a:pPr>
              <a:spcAft>
                <a:spcPts val="600"/>
              </a:spcAft>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DA5E132-2C79-8498-234A-F8C842263412}"/>
              </a:ext>
            </a:extLst>
          </p:cNvPr>
          <p:cNvSpPr>
            <a:spLocks noGrp="1"/>
          </p:cNvSpPr>
          <p:nvPr>
            <p:ph type="sldNum" sz="quarter" idx="12"/>
          </p:nvPr>
        </p:nvSpPr>
        <p:spPr/>
        <p:txBody>
          <a:bodyPr/>
          <a:lstStyle/>
          <a:p>
            <a:fld id="{65164EED-B2E5-4BD1-8A8C-58045D49719F}" type="slidenum">
              <a:rPr lang="en-IN" smtClean="0"/>
              <a:t>8</a:t>
            </a:fld>
            <a:endParaRPr lang="en-IN" dirty="0"/>
          </a:p>
        </p:txBody>
      </p:sp>
      <p:sp>
        <p:nvSpPr>
          <p:cNvPr id="4" name="Rectangle: Rounded Corners 3">
            <a:extLst>
              <a:ext uri="{FF2B5EF4-FFF2-40B4-BE49-F238E27FC236}">
                <a16:creationId xmlns:a16="http://schemas.microsoft.com/office/drawing/2014/main" id="{4A95B8D5-900C-4712-43DB-D03CBF0A4CB9}"/>
              </a:ext>
            </a:extLst>
          </p:cNvPr>
          <p:cNvSpPr/>
          <p:nvPr/>
        </p:nvSpPr>
        <p:spPr>
          <a:xfrm>
            <a:off x="418353" y="1002557"/>
            <a:ext cx="11355293" cy="782702"/>
          </a:xfrm>
          <a:prstGeom prst="roundRect">
            <a:avLst/>
          </a:prstGeom>
          <a:solidFill>
            <a:srgbClr val="EDF1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400" b="1" dirty="0">
              <a:solidFill>
                <a:srgbClr val="0070C0"/>
              </a:solidFill>
            </a:endParaRPr>
          </a:p>
          <a:p>
            <a:pPr algn="ctr">
              <a:spcAft>
                <a:spcPts val="600"/>
              </a:spcAft>
            </a:pPr>
            <a:r>
              <a:rPr lang="en-US" sz="2800" b="1" dirty="0">
                <a:solidFill>
                  <a:srgbClr val="0070C0"/>
                </a:solidFill>
                <a:latin typeface="Times New Roman" panose="02020603050405020304" pitchFamily="18" charset="0"/>
                <a:cs typeface="Times New Roman" panose="02020603050405020304" pitchFamily="18" charset="0"/>
              </a:rPr>
              <a:t>Based on the gaps found in the research, the objectives considered for this work are listed below</a:t>
            </a:r>
          </a:p>
          <a:p>
            <a:pPr algn="ctr">
              <a:spcAft>
                <a:spcPts val="600"/>
              </a:spcAft>
            </a:pPr>
            <a:endParaRPr lang="en-US" sz="2400" b="1" dirty="0">
              <a:solidFill>
                <a:srgbClr val="0070C0"/>
              </a:solidFill>
            </a:endParaRPr>
          </a:p>
        </p:txBody>
      </p:sp>
      <p:sp>
        <p:nvSpPr>
          <p:cNvPr id="5" name="Rectangle: Rounded Corners 4">
            <a:extLst>
              <a:ext uri="{FF2B5EF4-FFF2-40B4-BE49-F238E27FC236}">
                <a16:creationId xmlns:a16="http://schemas.microsoft.com/office/drawing/2014/main" id="{4910891B-9BE7-C1B4-608C-85853CF39F98}"/>
              </a:ext>
            </a:extLst>
          </p:cNvPr>
          <p:cNvSpPr/>
          <p:nvPr/>
        </p:nvSpPr>
        <p:spPr>
          <a:xfrm>
            <a:off x="7036181" y="136525"/>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Research Objectives</a:t>
            </a:r>
          </a:p>
        </p:txBody>
      </p:sp>
      <p:sp>
        <p:nvSpPr>
          <p:cNvPr id="8" name="Rectangle: Rounded Corners 7">
            <a:extLst>
              <a:ext uri="{FF2B5EF4-FFF2-40B4-BE49-F238E27FC236}">
                <a16:creationId xmlns:a16="http://schemas.microsoft.com/office/drawing/2014/main" id="{73FA5005-4E63-61FF-7F6A-3A55009A8202}"/>
              </a:ext>
            </a:extLst>
          </p:cNvPr>
          <p:cNvSpPr/>
          <p:nvPr/>
        </p:nvSpPr>
        <p:spPr>
          <a:xfrm>
            <a:off x="8750642"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Proposed Converter</a:t>
            </a:r>
          </a:p>
        </p:txBody>
      </p:sp>
      <p:sp>
        <p:nvSpPr>
          <p:cNvPr id="9" name="Rectangle: Rounded Corners 8">
            <a:extLst>
              <a:ext uri="{FF2B5EF4-FFF2-40B4-BE49-F238E27FC236}">
                <a16:creationId xmlns:a16="http://schemas.microsoft.com/office/drawing/2014/main" id="{3B5A7CD3-1855-774B-757F-48674E8E64C8}"/>
              </a:ext>
            </a:extLst>
          </p:cNvPr>
          <p:cNvSpPr/>
          <p:nvPr/>
        </p:nvSpPr>
        <p:spPr>
          <a:xfrm>
            <a:off x="10470538" y="136534"/>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10" name="Rectangle: Rounded Corners 9">
            <a:extLst>
              <a:ext uri="{FF2B5EF4-FFF2-40B4-BE49-F238E27FC236}">
                <a16:creationId xmlns:a16="http://schemas.microsoft.com/office/drawing/2014/main" id="{BD05563C-4AB6-FD96-EA5C-040902B70ADC}"/>
              </a:ext>
            </a:extLst>
          </p:cNvPr>
          <p:cNvSpPr/>
          <p:nvPr/>
        </p:nvSpPr>
        <p:spPr>
          <a:xfrm>
            <a:off x="275865" y="136538"/>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1" name="Rectangle: Rounded Corners 10">
            <a:extLst>
              <a:ext uri="{FF2B5EF4-FFF2-40B4-BE49-F238E27FC236}">
                <a16:creationId xmlns:a16="http://schemas.microsoft.com/office/drawing/2014/main" id="{13D51618-4869-3EB2-C8C6-8C78E0C2AFFD}"/>
              </a:ext>
            </a:extLst>
          </p:cNvPr>
          <p:cNvSpPr/>
          <p:nvPr/>
        </p:nvSpPr>
        <p:spPr>
          <a:xfrm>
            <a:off x="1950045" y="13652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2" name="Rectangle: Rounded Corners 11">
            <a:extLst>
              <a:ext uri="{FF2B5EF4-FFF2-40B4-BE49-F238E27FC236}">
                <a16:creationId xmlns:a16="http://schemas.microsoft.com/office/drawing/2014/main" id="{74066CDA-9D8A-C7F2-D6C7-376D44FF2106}"/>
              </a:ext>
            </a:extLst>
          </p:cNvPr>
          <p:cNvSpPr/>
          <p:nvPr/>
        </p:nvSpPr>
        <p:spPr>
          <a:xfrm>
            <a:off x="3615449" y="14040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3" name="Rectangle: Rounded Corners 12">
            <a:extLst>
              <a:ext uri="{FF2B5EF4-FFF2-40B4-BE49-F238E27FC236}">
                <a16:creationId xmlns:a16="http://schemas.microsoft.com/office/drawing/2014/main" id="{87F917A2-033C-4B86-9B92-0D2D0CA1F0C8}"/>
              </a:ext>
            </a:extLst>
          </p:cNvPr>
          <p:cNvSpPr/>
          <p:nvPr/>
        </p:nvSpPr>
        <p:spPr>
          <a:xfrm>
            <a:off x="5321721" y="1365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2" name="Date Placeholder 5">
            <a:extLst>
              <a:ext uri="{FF2B5EF4-FFF2-40B4-BE49-F238E27FC236}">
                <a16:creationId xmlns:a16="http://schemas.microsoft.com/office/drawing/2014/main" id="{51EE59AB-A558-7F25-6486-846168AF9961}"/>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190767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32128F-C6CB-2AE7-781A-B7CD05EC0558}"/>
              </a:ext>
            </a:extLst>
          </p:cNvPr>
          <p:cNvSpPr/>
          <p:nvPr/>
        </p:nvSpPr>
        <p:spPr>
          <a:xfrm>
            <a:off x="982457" y="1087034"/>
            <a:ext cx="10079421" cy="70522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latin typeface="Times New Roman" panose="02020603050405020304" pitchFamily="18" charset="0"/>
                <a:cs typeface="Times New Roman" panose="02020603050405020304" pitchFamily="18" charset="0"/>
              </a:rPr>
              <a:t>Design Specification</a:t>
            </a:r>
          </a:p>
        </p:txBody>
      </p:sp>
      <p:sp>
        <p:nvSpPr>
          <p:cNvPr id="8" name="Slide Number Placeholder 7">
            <a:extLst>
              <a:ext uri="{FF2B5EF4-FFF2-40B4-BE49-F238E27FC236}">
                <a16:creationId xmlns:a16="http://schemas.microsoft.com/office/drawing/2014/main" id="{AE860828-3731-7266-CFF6-8D6DA5D0EE9F}"/>
              </a:ext>
            </a:extLst>
          </p:cNvPr>
          <p:cNvSpPr>
            <a:spLocks noGrp="1"/>
          </p:cNvSpPr>
          <p:nvPr>
            <p:ph type="sldNum" sz="quarter" idx="12"/>
          </p:nvPr>
        </p:nvSpPr>
        <p:spPr/>
        <p:txBody>
          <a:bodyPr/>
          <a:lstStyle/>
          <a:p>
            <a:fld id="{65164EED-B2E5-4BD1-8A8C-58045D49719F}" type="slidenum">
              <a:rPr lang="en-IN" smtClean="0"/>
              <a:t>9</a:t>
            </a:fld>
            <a:endParaRPr lang="en-IN"/>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3742DEF-301B-EA69-976A-745A0C99FF5F}"/>
                  </a:ext>
                </a:extLst>
              </p:cNvPr>
              <p:cNvGraphicFramePr>
                <a:graphicFrameLocks noGrp="1"/>
              </p:cNvGraphicFramePr>
              <p:nvPr>
                <p:extLst>
                  <p:ext uri="{D42A27DB-BD31-4B8C-83A1-F6EECF244321}">
                    <p14:modId xmlns:p14="http://schemas.microsoft.com/office/powerpoint/2010/main" val="3241816233"/>
                  </p:ext>
                </p:extLst>
              </p:nvPr>
            </p:nvGraphicFramePr>
            <p:xfrm>
              <a:off x="1485511" y="1968462"/>
              <a:ext cx="8969261" cy="4176325"/>
            </p:xfrm>
            <a:graphic>
              <a:graphicData uri="http://schemas.openxmlformats.org/drawingml/2006/table">
                <a:tbl>
                  <a:tblPr firstRow="1" bandRow="1">
                    <a:tableStyleId>{2D5ABB26-0587-4C30-8999-92F81FD0307C}</a:tableStyleId>
                  </a:tblPr>
                  <a:tblGrid>
                    <a:gridCol w="2337177">
                      <a:extLst>
                        <a:ext uri="{9D8B030D-6E8A-4147-A177-3AD203B41FA5}">
                          <a16:colId xmlns:a16="http://schemas.microsoft.com/office/drawing/2014/main" val="1522106615"/>
                        </a:ext>
                      </a:extLst>
                    </a:gridCol>
                    <a:gridCol w="2309360">
                      <a:extLst>
                        <a:ext uri="{9D8B030D-6E8A-4147-A177-3AD203B41FA5}">
                          <a16:colId xmlns:a16="http://schemas.microsoft.com/office/drawing/2014/main" val="1259806730"/>
                        </a:ext>
                      </a:extLst>
                    </a:gridCol>
                    <a:gridCol w="4322724">
                      <a:extLst>
                        <a:ext uri="{9D8B030D-6E8A-4147-A177-3AD203B41FA5}">
                          <a16:colId xmlns:a16="http://schemas.microsoft.com/office/drawing/2014/main" val="2356196016"/>
                        </a:ext>
                      </a:extLst>
                    </a:gridCol>
                  </a:tblGrid>
                  <a:tr h="414730">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Parameters</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Values</a:t>
                          </a:r>
                          <a:r>
                            <a:rPr lang="en-US" sz="1800" b="1" dirty="0">
                              <a:solidFill>
                                <a:schemeClr val="tx1"/>
                              </a:solidFill>
                            </a:rPr>
                            <a:t> </a:t>
                          </a:r>
                          <a:endParaRPr lang="en-IN"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IN" sz="1800" b="1" dirty="0">
                              <a:solidFill>
                                <a:schemeClr val="tx1"/>
                              </a:solidFill>
                            </a:rPr>
                            <a:t>Spec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13707139"/>
                      </a:ext>
                    </a:extLst>
                  </a:tr>
                  <a:tr h="485241">
                    <a:tc>
                      <a:txBody>
                        <a:bodyPr/>
                        <a:lstStyle/>
                        <a:p>
                          <a:pPr algn="ctr"/>
                          <a:r>
                            <a:rPr lang="en-US" sz="2000" b="1" dirty="0">
                              <a:latin typeface="Times New Roman" panose="02020603050405020304" pitchFamily="18" charset="0"/>
                              <a:cs typeface="Times New Roman" panose="02020603050405020304" pitchFamily="18" charset="0"/>
                            </a:rPr>
                            <a:t>Input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36V</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Solar panels with 250 Watts, 30V (x2)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926553"/>
                      </a:ext>
                    </a:extLst>
                  </a:tr>
                  <a:tr h="477679">
                    <a:tc>
                      <a:txBody>
                        <a:bodyPr/>
                        <a:lstStyle/>
                        <a:p>
                          <a:pPr algn="ctr"/>
                          <a:r>
                            <a:rPr lang="en-US" sz="2000" b="1" dirty="0">
                              <a:latin typeface="Times New Roman" panose="02020603050405020304" pitchFamily="18" charset="0"/>
                              <a:cs typeface="Times New Roman" panose="02020603050405020304" pitchFamily="18" charset="0"/>
                            </a:rPr>
                            <a:t>Output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72V</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Li-ion Battery</a:t>
                          </a:r>
                        </a:p>
                        <a:p>
                          <a:pPr algn="ctr"/>
                          <a:r>
                            <a:rPr lang="en-IN" sz="2000" b="1" dirty="0">
                              <a:latin typeface="Times New Roman" panose="02020603050405020304" pitchFamily="18" charset="0"/>
                              <a:cs typeface="Times New Roman" panose="02020603050405020304" pitchFamily="18" charset="0"/>
                            </a:rPr>
                            <a:t>Peak Volt- 14.20   (x6)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148796"/>
                      </a:ext>
                    </a:extLst>
                  </a:tr>
                  <a:tr h="460204">
                    <a:tc>
                      <a:txBody>
                        <a:bodyPr/>
                        <a:lstStyle/>
                        <a:p>
                          <a:pPr algn="ctr"/>
                          <a:r>
                            <a:rPr lang="en-US" sz="2000" b="1" dirty="0">
                              <a:latin typeface="Times New Roman" panose="02020603050405020304" pitchFamily="18" charset="0"/>
                              <a:cs typeface="Times New Roman" panose="02020603050405020304" pitchFamily="18" charset="0"/>
                            </a:rPr>
                            <a:t>Duty Ratio</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5825732"/>
                      </a:ext>
                    </a:extLst>
                  </a:tr>
                  <a:tr h="460204">
                    <a:tc>
                      <a:txBody>
                        <a:bodyPr/>
                        <a:lstStyle/>
                        <a:p>
                          <a:pPr algn="ctr"/>
                          <a:r>
                            <a:rPr lang="en-IN" sz="2000" b="1" dirty="0">
                              <a:latin typeface="Times New Roman" panose="02020603050405020304" pitchFamily="18" charset="0"/>
                              <a:cs typeface="Times New Roman" panose="02020603050405020304" pitchFamily="18" charset="0"/>
                            </a:rPr>
                            <a:t>MOSFET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IRF640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1382"/>
                      </a:ext>
                    </a:extLst>
                  </a:tr>
                  <a:tr h="462360">
                    <a:tc>
                      <a:txBody>
                        <a:bodyPr/>
                        <a:lstStyle/>
                        <a:p>
                          <a:pPr algn="ctr"/>
                          <a:r>
                            <a:rPr lang="en-US" sz="2000" b="1" dirty="0">
                              <a:latin typeface="Times New Roman" panose="02020603050405020304" pitchFamily="18" charset="0"/>
                              <a:cs typeface="Times New Roman" panose="02020603050405020304" pitchFamily="18" charset="0"/>
                            </a:rPr>
                            <a:t>Inductor L</a:t>
                          </a:r>
                          <a:endParaRPr lang="en-IN" sz="2000" b="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 20</a:t>
                          </a:r>
                          <a14:m>
                            <m:oMath xmlns:m="http://schemas.openxmlformats.org/officeDocument/2006/math">
                              <m:r>
                                <a:rPr lang="en-IN" sz="2000" b="1" i="1" smtClean="0">
                                  <a:latin typeface="Cambria Math" panose="02040503050406030204" pitchFamily="18" charset="0"/>
                                  <a:cs typeface="Times New Roman" panose="02020603050405020304" pitchFamily="18" charset="0"/>
                                </a:rPr>
                                <m:t>𝒎</m:t>
                              </m:r>
                            </m:oMath>
                          </a14:m>
                          <a:r>
                            <a:rPr lang="en-US" sz="2000" b="1" dirty="0">
                              <a:latin typeface="Times New Roman" panose="02020603050405020304" pitchFamily="18" charset="0"/>
                              <a:cs typeface="Times New Roman" panose="02020603050405020304" pitchFamily="18" charset="0"/>
                            </a:rPr>
                            <a:t>H</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137247"/>
                      </a:ext>
                    </a:extLst>
                  </a:tr>
                  <a:tr h="459660">
                    <a:tc>
                      <a:txBody>
                        <a:bodyPr/>
                        <a:lstStyle/>
                        <a:p>
                          <a:pPr algn="ctr"/>
                          <a:r>
                            <a:rPr lang="en-US" sz="2000" b="1" dirty="0">
                              <a:latin typeface="Times New Roman" panose="02020603050405020304" pitchFamily="18" charset="0"/>
                              <a:cs typeface="Times New Roman" panose="02020603050405020304" pitchFamily="18" charset="0"/>
                            </a:rPr>
                            <a:t>Capacitor C</a:t>
                          </a:r>
                          <a:endParaRPr lang="en-IN" sz="2000" b="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 20</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𝝁</m:t>
                              </m:r>
                            </m:oMath>
                          </a14:m>
                          <a:r>
                            <a:rPr lang="en-US" sz="2000" b="1" dirty="0">
                              <a:latin typeface="Times New Roman" panose="02020603050405020304" pitchFamily="18" charset="0"/>
                              <a:cs typeface="Times New Roman" panose="02020603050405020304" pitchFamily="18" charset="0"/>
                            </a:rPr>
                            <a:t>F</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MKP Film Capacitor(Metallized Polypropylene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243071"/>
                      </a:ext>
                    </a:extLst>
                  </a:tr>
                  <a:tr h="4490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cs typeface="Times New Roman" panose="02020603050405020304" pitchFamily="18" charset="0"/>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50kHZ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217869"/>
                      </a:ext>
                    </a:extLst>
                  </a:tr>
                </a:tbl>
              </a:graphicData>
            </a:graphic>
          </p:graphicFrame>
        </mc:Choice>
        <mc:Fallback xmlns="">
          <p:graphicFrame>
            <p:nvGraphicFramePr>
              <p:cNvPr id="3" name="Table 2">
                <a:extLst>
                  <a:ext uri="{FF2B5EF4-FFF2-40B4-BE49-F238E27FC236}">
                    <a16:creationId xmlns:a16="http://schemas.microsoft.com/office/drawing/2014/main" id="{43742DEF-301B-EA69-976A-745A0C99FF5F}"/>
                  </a:ext>
                </a:extLst>
              </p:cNvPr>
              <p:cNvGraphicFramePr>
                <a:graphicFrameLocks noGrp="1"/>
              </p:cNvGraphicFramePr>
              <p:nvPr>
                <p:extLst>
                  <p:ext uri="{D42A27DB-BD31-4B8C-83A1-F6EECF244321}">
                    <p14:modId xmlns:p14="http://schemas.microsoft.com/office/powerpoint/2010/main" val="3241816233"/>
                  </p:ext>
                </p:extLst>
              </p:nvPr>
            </p:nvGraphicFramePr>
            <p:xfrm>
              <a:off x="1485511" y="1968462"/>
              <a:ext cx="8969261" cy="4176325"/>
            </p:xfrm>
            <a:graphic>
              <a:graphicData uri="http://schemas.openxmlformats.org/drawingml/2006/table">
                <a:tbl>
                  <a:tblPr firstRow="1" bandRow="1">
                    <a:tableStyleId>{2D5ABB26-0587-4C30-8999-92F81FD0307C}</a:tableStyleId>
                  </a:tblPr>
                  <a:tblGrid>
                    <a:gridCol w="2337177">
                      <a:extLst>
                        <a:ext uri="{9D8B030D-6E8A-4147-A177-3AD203B41FA5}">
                          <a16:colId xmlns:a16="http://schemas.microsoft.com/office/drawing/2014/main" val="1522106615"/>
                        </a:ext>
                      </a:extLst>
                    </a:gridCol>
                    <a:gridCol w="2309360">
                      <a:extLst>
                        <a:ext uri="{9D8B030D-6E8A-4147-A177-3AD203B41FA5}">
                          <a16:colId xmlns:a16="http://schemas.microsoft.com/office/drawing/2014/main" val="1259806730"/>
                        </a:ext>
                      </a:extLst>
                    </a:gridCol>
                    <a:gridCol w="4322724">
                      <a:extLst>
                        <a:ext uri="{9D8B030D-6E8A-4147-A177-3AD203B41FA5}">
                          <a16:colId xmlns:a16="http://schemas.microsoft.com/office/drawing/2014/main" val="2356196016"/>
                        </a:ext>
                      </a:extLst>
                    </a:gridCol>
                  </a:tblGrid>
                  <a:tr h="457200">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Parameters</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Values</a:t>
                          </a:r>
                          <a:r>
                            <a:rPr lang="en-US" sz="1800" b="1" dirty="0">
                              <a:solidFill>
                                <a:schemeClr val="tx1"/>
                              </a:solidFill>
                            </a:rPr>
                            <a:t> </a:t>
                          </a:r>
                          <a:endParaRPr lang="en-IN"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IN" sz="1800" b="1" dirty="0">
                              <a:solidFill>
                                <a:schemeClr val="tx1"/>
                              </a:solidFill>
                            </a:rPr>
                            <a:t>Spec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13707139"/>
                      </a:ext>
                    </a:extLst>
                  </a:tr>
                  <a:tr h="485241">
                    <a:tc>
                      <a:txBody>
                        <a:bodyPr/>
                        <a:lstStyle/>
                        <a:p>
                          <a:pPr algn="ctr"/>
                          <a:r>
                            <a:rPr lang="en-US" sz="2000" b="1" dirty="0">
                              <a:latin typeface="Times New Roman" panose="02020603050405020304" pitchFamily="18" charset="0"/>
                              <a:cs typeface="Times New Roman" panose="02020603050405020304" pitchFamily="18" charset="0"/>
                            </a:rPr>
                            <a:t>Input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36V</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Solar panels with 250 Watts, 30V (x2)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926553"/>
                      </a:ext>
                    </a:extLst>
                  </a:tr>
                  <a:tr h="701040">
                    <a:tc>
                      <a:txBody>
                        <a:bodyPr/>
                        <a:lstStyle/>
                        <a:p>
                          <a:pPr algn="ctr"/>
                          <a:r>
                            <a:rPr lang="en-US" sz="2000" b="1" dirty="0">
                              <a:latin typeface="Times New Roman" panose="02020603050405020304" pitchFamily="18" charset="0"/>
                              <a:cs typeface="Times New Roman" panose="02020603050405020304" pitchFamily="18" charset="0"/>
                            </a:rPr>
                            <a:t>Output Voltage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72V</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Li-ion Battery</a:t>
                          </a:r>
                        </a:p>
                        <a:p>
                          <a:pPr algn="ctr"/>
                          <a:r>
                            <a:rPr lang="en-IN" sz="2000" b="1" dirty="0">
                              <a:latin typeface="Times New Roman" panose="02020603050405020304" pitchFamily="18" charset="0"/>
                              <a:cs typeface="Times New Roman" panose="02020603050405020304" pitchFamily="18" charset="0"/>
                            </a:rPr>
                            <a:t>Peak Volt- 14.20   (x6)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148796"/>
                      </a:ext>
                    </a:extLst>
                  </a:tr>
                  <a:tr h="460204">
                    <a:tc>
                      <a:txBody>
                        <a:bodyPr/>
                        <a:lstStyle/>
                        <a:p>
                          <a:pPr algn="ctr"/>
                          <a:r>
                            <a:rPr lang="en-US" sz="2000" b="1" dirty="0">
                              <a:latin typeface="Times New Roman" panose="02020603050405020304" pitchFamily="18" charset="0"/>
                              <a:cs typeface="Times New Roman" panose="02020603050405020304" pitchFamily="18" charset="0"/>
                            </a:rPr>
                            <a:t>Duty Ratio</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5825732"/>
                      </a:ext>
                    </a:extLst>
                  </a:tr>
                  <a:tr h="460204">
                    <a:tc>
                      <a:txBody>
                        <a:bodyPr/>
                        <a:lstStyle/>
                        <a:p>
                          <a:pPr algn="ctr"/>
                          <a:r>
                            <a:rPr lang="en-IN" sz="2000" b="1" dirty="0">
                              <a:latin typeface="Times New Roman" panose="02020603050405020304" pitchFamily="18" charset="0"/>
                              <a:cs typeface="Times New Roman" panose="02020603050405020304" pitchFamily="18" charset="0"/>
                            </a:rPr>
                            <a:t>MOSFET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IRF640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1382"/>
                      </a:ext>
                    </a:extLst>
                  </a:tr>
                  <a:tr h="462360">
                    <a:tc>
                      <a:txBody>
                        <a:bodyPr/>
                        <a:lstStyle/>
                        <a:p>
                          <a:pPr algn="ctr"/>
                          <a:r>
                            <a:rPr lang="en-US" sz="2000" b="1" dirty="0">
                              <a:latin typeface="Times New Roman" panose="02020603050405020304" pitchFamily="18" charset="0"/>
                              <a:cs typeface="Times New Roman" panose="02020603050405020304" pitchFamily="18" charset="0"/>
                            </a:rPr>
                            <a:t>Inductor L</a:t>
                          </a:r>
                          <a:endParaRPr lang="en-IN" sz="2000" b="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583" t="-564474" r="-187863" b="-259211"/>
                          </a:stretch>
                        </a:blipFill>
                      </a:tcPr>
                    </a:tc>
                    <a:tc>
                      <a:txBody>
                        <a:bodyPr/>
                        <a:lstStyle/>
                        <a:p>
                          <a:pPr algn="ctr"/>
                          <a:r>
                            <a:rPr lang="en-IN"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137247"/>
                      </a:ext>
                    </a:extLst>
                  </a:tr>
                  <a:tr h="701040">
                    <a:tc>
                      <a:txBody>
                        <a:bodyPr/>
                        <a:lstStyle/>
                        <a:p>
                          <a:pPr algn="ctr"/>
                          <a:r>
                            <a:rPr lang="en-US" sz="2000" b="1" dirty="0">
                              <a:latin typeface="Times New Roman" panose="02020603050405020304" pitchFamily="18" charset="0"/>
                              <a:cs typeface="Times New Roman" panose="02020603050405020304" pitchFamily="18" charset="0"/>
                            </a:rPr>
                            <a:t>Capacitor C</a:t>
                          </a:r>
                          <a:endParaRPr lang="en-IN" sz="2000" b="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583" t="-439130" r="-187863" b="-71304"/>
                          </a:stretch>
                        </a:blipFill>
                      </a:tcPr>
                    </a:tc>
                    <a:tc>
                      <a:txBody>
                        <a:bodyPr/>
                        <a:lstStyle/>
                        <a:p>
                          <a:pPr algn="ctr"/>
                          <a:r>
                            <a:rPr lang="en-IN" sz="2000" b="1" dirty="0">
                              <a:latin typeface="Times New Roman" panose="02020603050405020304" pitchFamily="18" charset="0"/>
                              <a:cs typeface="Times New Roman" panose="02020603050405020304" pitchFamily="18" charset="0"/>
                            </a:rPr>
                            <a:t>MKP Film Capacitor(Metallized Polypropylene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243071"/>
                      </a:ext>
                    </a:extLst>
                  </a:tr>
                  <a:tr h="4490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cs typeface="Times New Roman" panose="02020603050405020304" pitchFamily="18" charset="0"/>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50kHZ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217869"/>
                      </a:ext>
                    </a:extLst>
                  </a:tr>
                </a:tbl>
              </a:graphicData>
            </a:graphic>
          </p:graphicFrame>
        </mc:Fallback>
      </mc:AlternateContent>
      <p:sp>
        <p:nvSpPr>
          <p:cNvPr id="4" name="Rectangle: Rounded Corners 3">
            <a:extLst>
              <a:ext uri="{FF2B5EF4-FFF2-40B4-BE49-F238E27FC236}">
                <a16:creationId xmlns:a16="http://schemas.microsoft.com/office/drawing/2014/main" id="{139D8C73-F979-027E-1C6C-3AF833BE62C7}"/>
              </a:ext>
            </a:extLst>
          </p:cNvPr>
          <p:cNvSpPr/>
          <p:nvPr/>
        </p:nvSpPr>
        <p:spPr>
          <a:xfrm>
            <a:off x="6987735" y="16511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Objectives</a:t>
            </a:r>
          </a:p>
        </p:txBody>
      </p:sp>
      <p:sp>
        <p:nvSpPr>
          <p:cNvPr id="5" name="Rectangle: Rounded Corners 4">
            <a:extLst>
              <a:ext uri="{FF2B5EF4-FFF2-40B4-BE49-F238E27FC236}">
                <a16:creationId xmlns:a16="http://schemas.microsoft.com/office/drawing/2014/main" id="{51CF9A2F-DCBD-F71D-DB7F-332505A1694B}"/>
              </a:ext>
            </a:extLst>
          </p:cNvPr>
          <p:cNvSpPr/>
          <p:nvPr/>
        </p:nvSpPr>
        <p:spPr>
          <a:xfrm>
            <a:off x="8734876" y="165116"/>
            <a:ext cx="1452880" cy="7052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rgbClr val="FF0000"/>
                </a:solidFill>
              </a:rPr>
              <a:t>Proposed Converter</a:t>
            </a:r>
          </a:p>
        </p:txBody>
      </p:sp>
      <p:sp>
        <p:nvSpPr>
          <p:cNvPr id="6" name="Rectangle: Rounded Corners 5">
            <a:extLst>
              <a:ext uri="{FF2B5EF4-FFF2-40B4-BE49-F238E27FC236}">
                <a16:creationId xmlns:a16="http://schemas.microsoft.com/office/drawing/2014/main" id="{53542D21-66ED-DBAE-C75B-0C20687B318A}"/>
              </a:ext>
            </a:extLst>
          </p:cNvPr>
          <p:cNvSpPr/>
          <p:nvPr/>
        </p:nvSpPr>
        <p:spPr>
          <a:xfrm>
            <a:off x="10454772" y="165125"/>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accent2">
                    <a:lumMod val="50000"/>
                  </a:schemeClr>
                </a:solidFill>
              </a:rPr>
              <a:t>Analysis and Design</a:t>
            </a:r>
          </a:p>
          <a:p>
            <a:pPr algn="ctr"/>
            <a:endParaRPr lang="en-IN" sz="2000" b="1" dirty="0">
              <a:solidFill>
                <a:schemeClr val="accent2">
                  <a:lumMod val="50000"/>
                </a:schemeClr>
              </a:solidFill>
              <a:latin typeface="+mj-lt"/>
            </a:endParaRPr>
          </a:p>
        </p:txBody>
      </p:sp>
      <p:sp>
        <p:nvSpPr>
          <p:cNvPr id="9" name="Rectangle: Rounded Corners 8">
            <a:extLst>
              <a:ext uri="{FF2B5EF4-FFF2-40B4-BE49-F238E27FC236}">
                <a16:creationId xmlns:a16="http://schemas.microsoft.com/office/drawing/2014/main" id="{81424B87-CE40-9219-732A-40F241B12E49}"/>
              </a:ext>
            </a:extLst>
          </p:cNvPr>
          <p:cNvSpPr/>
          <p:nvPr/>
        </p:nvSpPr>
        <p:spPr>
          <a:xfrm>
            <a:off x="260099" y="165129"/>
            <a:ext cx="1444716"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50000"/>
                  </a:schemeClr>
                </a:solidFill>
                <a:latin typeface="+mj-lt"/>
              </a:rPr>
              <a:t>Motivation</a:t>
            </a:r>
          </a:p>
        </p:txBody>
      </p:sp>
      <p:sp>
        <p:nvSpPr>
          <p:cNvPr id="10" name="Rectangle: Rounded Corners 9">
            <a:extLst>
              <a:ext uri="{FF2B5EF4-FFF2-40B4-BE49-F238E27FC236}">
                <a16:creationId xmlns:a16="http://schemas.microsoft.com/office/drawing/2014/main" id="{37B010DD-5958-166E-32C6-EDBD3DE7BA0D}"/>
              </a:ext>
            </a:extLst>
          </p:cNvPr>
          <p:cNvSpPr/>
          <p:nvPr/>
        </p:nvSpPr>
        <p:spPr>
          <a:xfrm>
            <a:off x="1934279" y="165118"/>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Need for Project</a:t>
            </a:r>
          </a:p>
        </p:txBody>
      </p:sp>
      <p:sp>
        <p:nvSpPr>
          <p:cNvPr id="11" name="Rectangle: Rounded Corners 10">
            <a:extLst>
              <a:ext uri="{FF2B5EF4-FFF2-40B4-BE49-F238E27FC236}">
                <a16:creationId xmlns:a16="http://schemas.microsoft.com/office/drawing/2014/main" id="{B768D019-BC7B-18E5-96EA-8E51DDC1AE24}"/>
              </a:ext>
            </a:extLst>
          </p:cNvPr>
          <p:cNvSpPr/>
          <p:nvPr/>
        </p:nvSpPr>
        <p:spPr>
          <a:xfrm>
            <a:off x="3599683" y="168997"/>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Literature Review</a:t>
            </a:r>
          </a:p>
        </p:txBody>
      </p:sp>
      <p:sp>
        <p:nvSpPr>
          <p:cNvPr id="12" name="Rectangle: Rounded Corners 11">
            <a:extLst>
              <a:ext uri="{FF2B5EF4-FFF2-40B4-BE49-F238E27FC236}">
                <a16:creationId xmlns:a16="http://schemas.microsoft.com/office/drawing/2014/main" id="{2876C7C0-EAC2-943F-A26C-281B0A5676A1}"/>
              </a:ext>
            </a:extLst>
          </p:cNvPr>
          <p:cNvSpPr/>
          <p:nvPr/>
        </p:nvSpPr>
        <p:spPr>
          <a:xfrm>
            <a:off x="5305955" y="165116"/>
            <a:ext cx="1452880" cy="7052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solidFill>
                  <a:schemeClr val="accent2">
                    <a:lumMod val="50000"/>
                  </a:schemeClr>
                </a:solidFill>
              </a:rPr>
              <a:t>Research Gap</a:t>
            </a:r>
          </a:p>
        </p:txBody>
      </p:sp>
      <p:sp>
        <p:nvSpPr>
          <p:cNvPr id="13" name="Date Placeholder 5">
            <a:extLst>
              <a:ext uri="{FF2B5EF4-FFF2-40B4-BE49-F238E27FC236}">
                <a16:creationId xmlns:a16="http://schemas.microsoft.com/office/drawing/2014/main" id="{D008D78E-15D1-F1E0-F635-70A98829D57A}"/>
              </a:ext>
            </a:extLst>
          </p:cNvPr>
          <p:cNvSpPr>
            <a:spLocks noGrp="1"/>
          </p:cNvSpPr>
          <p:nvPr>
            <p:ph type="dt" sz="half" idx="10"/>
          </p:nvPr>
        </p:nvSpPr>
        <p:spPr>
          <a:xfrm>
            <a:off x="838200" y="6356350"/>
            <a:ext cx="2743200" cy="365125"/>
          </a:xfrm>
        </p:spPr>
        <p:txBody>
          <a:bodyPr/>
          <a:lstStyle/>
          <a:p>
            <a:r>
              <a:rPr lang="en-US" dirty="0"/>
              <a:t>08-11-2024</a:t>
            </a:r>
            <a:endParaRPr lang="en-IN" dirty="0"/>
          </a:p>
        </p:txBody>
      </p:sp>
    </p:spTree>
    <p:extLst>
      <p:ext uri="{BB962C8B-B14F-4D97-AF65-F5344CB8AC3E}">
        <p14:creationId xmlns:p14="http://schemas.microsoft.com/office/powerpoint/2010/main" val="3108822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1477</Words>
  <Application>Microsoft Office PowerPoint</Application>
  <PresentationFormat>Widescreen</PresentationFormat>
  <Paragraphs>424</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Liberation Sans</vt:lpstr>
      <vt:lpstr>OpenSymbol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ARUNKUMAR G</dc:creator>
  <cp:lastModifiedBy>AWDESH FDO</cp:lastModifiedBy>
  <cp:revision>10</cp:revision>
  <dcterms:created xsi:type="dcterms:W3CDTF">2024-09-24T06:40:06Z</dcterms:created>
  <dcterms:modified xsi:type="dcterms:W3CDTF">2025-02-19T06:00:26Z</dcterms:modified>
</cp:coreProperties>
</file>